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6" r:id="rId1"/>
  </p:sldMasterIdLst>
  <p:notesMasterIdLst>
    <p:notesMasterId r:id="rId47"/>
  </p:notesMasterIdLst>
  <p:handoutMasterIdLst>
    <p:handoutMasterId r:id="rId48"/>
  </p:handoutMasterIdLst>
  <p:sldIdLst>
    <p:sldId id="363" r:id="rId2"/>
    <p:sldId id="419" r:id="rId3"/>
    <p:sldId id="413" r:id="rId4"/>
    <p:sldId id="504" r:id="rId5"/>
    <p:sldId id="508" r:id="rId6"/>
    <p:sldId id="412" r:id="rId7"/>
    <p:sldId id="469" r:id="rId8"/>
    <p:sldId id="470" r:id="rId9"/>
    <p:sldId id="471" r:id="rId10"/>
    <p:sldId id="505" r:id="rId11"/>
    <p:sldId id="472" r:id="rId12"/>
    <p:sldId id="473" r:id="rId13"/>
    <p:sldId id="474" r:id="rId14"/>
    <p:sldId id="475" r:id="rId15"/>
    <p:sldId id="476" r:id="rId16"/>
    <p:sldId id="487" r:id="rId17"/>
    <p:sldId id="488" r:id="rId18"/>
    <p:sldId id="489" r:id="rId19"/>
    <p:sldId id="477" r:id="rId20"/>
    <p:sldId id="490" r:id="rId21"/>
    <p:sldId id="506" r:id="rId22"/>
    <p:sldId id="478" r:id="rId23"/>
    <p:sldId id="479" r:id="rId24"/>
    <p:sldId id="481" r:id="rId25"/>
    <p:sldId id="480" r:id="rId26"/>
    <p:sldId id="482" r:id="rId27"/>
    <p:sldId id="483" r:id="rId28"/>
    <p:sldId id="484" r:id="rId29"/>
    <p:sldId id="485" r:id="rId30"/>
    <p:sldId id="486" r:id="rId31"/>
    <p:sldId id="491" r:id="rId32"/>
    <p:sldId id="494" r:id="rId33"/>
    <p:sldId id="495" r:id="rId34"/>
    <p:sldId id="496" r:id="rId35"/>
    <p:sldId id="492" r:id="rId36"/>
    <p:sldId id="493" r:id="rId37"/>
    <p:sldId id="497" r:id="rId38"/>
    <p:sldId id="509" r:id="rId39"/>
    <p:sldId id="507" r:id="rId40"/>
    <p:sldId id="499" r:id="rId41"/>
    <p:sldId id="498" r:id="rId42"/>
    <p:sldId id="500" r:id="rId43"/>
    <p:sldId id="501" r:id="rId44"/>
    <p:sldId id="502" r:id="rId45"/>
    <p:sldId id="503" r:id="rId46"/>
  </p:sldIdLst>
  <p:sldSz cx="9906000" cy="6858000" type="A4"/>
  <p:notesSz cx="6669088" cy="9928225"/>
  <p:defaultTextStyle>
    <a:defPPr>
      <a:defRPr lang="en-US"/>
    </a:defPPr>
    <a:lvl1pPr algn="ctr" rtl="0" fontAlgn="base">
      <a:spcBef>
        <a:spcPct val="50000"/>
      </a:spcBef>
      <a:spcAft>
        <a:spcPct val="0"/>
      </a:spcAft>
      <a:buClr>
        <a:srgbClr val="00477F"/>
      </a:buClr>
      <a:buFont typeface="Webdings" pitchFamily="18" charset="2"/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Clr>
        <a:srgbClr val="00477F"/>
      </a:buClr>
      <a:buFont typeface="Webdings" pitchFamily="18" charset="2"/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Clr>
        <a:srgbClr val="00477F"/>
      </a:buClr>
      <a:buFont typeface="Webdings" pitchFamily="18" charset="2"/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Clr>
        <a:srgbClr val="00477F"/>
      </a:buClr>
      <a:buFont typeface="Webdings" pitchFamily="18" charset="2"/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Clr>
        <a:srgbClr val="00477F"/>
      </a:buClr>
      <a:buFont typeface="Webdings" pitchFamily="18" charset="2"/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000" kern="1200">
        <a:solidFill>
          <a:srgbClr val="777777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D6AD84"/>
    <a:srgbClr val="EEDCCA"/>
    <a:srgbClr val="A6C4E2"/>
    <a:srgbClr val="7AA7D4"/>
    <a:srgbClr val="F3715B"/>
    <a:srgbClr val="7AA7D5"/>
    <a:srgbClr val="BECEDB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335" autoAdjust="0"/>
    <p:restoredTop sz="99725" autoAdjust="0"/>
  </p:normalViewPr>
  <p:slideViewPr>
    <p:cSldViewPr snapToObjects="1">
      <p:cViewPr>
        <p:scale>
          <a:sx n="90" d="100"/>
          <a:sy n="90" d="100"/>
        </p:scale>
        <p:origin x="-78" y="-57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4" d="100"/>
          <a:sy n="64" d="100"/>
        </p:scale>
        <p:origin x="-2988" y="-126"/>
      </p:cViewPr>
      <p:guideLst>
        <p:guide orient="horz" pos="3127"/>
        <p:guide pos="210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C1FD6EE3-4A30-4321-953D-4EDC9F14D52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533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840038" cy="533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36588" y="762000"/>
            <a:ext cx="5392737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724400"/>
            <a:ext cx="4859337" cy="44973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0388"/>
            <a:ext cx="29162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450388"/>
            <a:ext cx="28400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5D0D237-3B2F-4DCE-948E-36434921A7A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746AF-5297-4B5C-86BE-91782C8185FD}" type="slidenum">
              <a:rPr lang="fr-FR"/>
              <a:pPr/>
              <a:t>1</a:t>
            </a:fld>
            <a:endParaRPr lang="fr-FR"/>
          </a:p>
        </p:txBody>
      </p:sp>
      <p:sp>
        <p:nvSpPr>
          <p:cNvPr id="120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13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14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15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16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17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18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19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20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21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22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5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23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24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25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26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27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28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29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30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31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32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6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33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34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35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36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37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38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39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40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41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42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7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43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44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45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8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9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10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11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9830C-9A35-47F3-90B1-D4B808288FF2}" type="slidenum">
              <a:rPr lang="fr-FR"/>
              <a:pPr/>
              <a:t>12</a:t>
            </a:fld>
            <a:endParaRPr lang="fr-FR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4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49250" y="3327400"/>
            <a:ext cx="8420100" cy="1470025"/>
          </a:xfrm>
        </p:spPr>
        <p:txBody>
          <a:bodyPr lIns="91440" tIns="45720" rIns="91440" bIns="45720" anchor="ctr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144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3050" y="4916488"/>
            <a:ext cx="6934200" cy="1752600"/>
          </a:xfrm>
        </p:spPr>
        <p:txBody>
          <a:bodyPr/>
          <a:lstStyle>
            <a:lvl1pPr marL="101600" indent="0" defTabSz="539750">
              <a:buFont typeface="Wingdings" pitchFamily="2" charset="2"/>
              <a:buNone/>
              <a:defRPr>
                <a:solidFill>
                  <a:srgbClr val="496783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1214468" name="Picture 4" descr="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33258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BFA211-BDAC-4566-969B-FB8EBD8DF832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42200" y="0"/>
            <a:ext cx="2479675" cy="63087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89800" cy="63087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5258CE-C0C8-4CB9-8A73-D38D3D3C938D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97ADFC-94DF-4B07-9C54-061ECD7D6C7C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9BD30F-47AB-47E5-9D19-6A844C564662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3050" y="1289050"/>
            <a:ext cx="4586288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11738" y="1289050"/>
            <a:ext cx="4586287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4FCBB8-CF06-4252-AC11-5365BBACD50F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6683BF-5173-487F-9F8E-E4211AE7546C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123110-32D6-4C5A-B8FF-C734EE65A723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E240AA-B510-4FAD-80A8-83BB3CB21D22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7C95EB-D86C-4420-A6CD-244569167DF7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A75457-516F-41A4-95F4-3ABA1DEEFB66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22/09/2008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442" name="Numero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467475"/>
            <a:ext cx="975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00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fld id="{74A87635-04AF-4942-A4F1-7570AC4AD4A7}" type="slidenum">
              <a:rPr lang="fr-CA"/>
              <a:pPr/>
              <a:t>‹N°›</a:t>
            </a:fld>
            <a:endParaRPr lang="fr-CA"/>
          </a:p>
        </p:txBody>
      </p:sp>
      <p:sp>
        <p:nvSpPr>
          <p:cNvPr id="1213443" name="BDP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313" y="6527800"/>
            <a:ext cx="97504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80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fr-CA"/>
              <a:t>22/09/2008</a:t>
            </a:r>
          </a:p>
        </p:txBody>
      </p:sp>
      <p:sp>
        <p:nvSpPr>
          <p:cNvPr id="12134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289050"/>
            <a:ext cx="932497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  <a:p>
            <a:pPr lvl="4"/>
            <a:endParaRPr lang="fr-FR" smtClean="0"/>
          </a:p>
        </p:txBody>
      </p:sp>
      <p:pic>
        <p:nvPicPr>
          <p:cNvPr id="1213445" name="Picture 5" descr="Image3"/>
          <p:cNvPicPr>
            <a:picLocks noChangeAspect="1" noChangeArrowheads="1"/>
          </p:cNvPicPr>
          <p:nvPr/>
        </p:nvPicPr>
        <p:blipFill>
          <a:blip r:embed="rId13" cstate="print"/>
          <a:srcRect t="87479" r="2084" b="3503"/>
          <a:stretch>
            <a:fillRect/>
          </a:stretch>
        </p:blipFill>
        <p:spPr bwMode="auto">
          <a:xfrm>
            <a:off x="0" y="0"/>
            <a:ext cx="990123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34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2187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4000" tIns="72000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>
    <p:wipe dir="d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Font typeface="Webdings" pitchFamily="18" charset="2"/>
        <a:defRPr kumimoji="1" sz="2600">
          <a:solidFill>
            <a:schemeClr val="bg1"/>
          </a:solidFill>
          <a:latin typeface="Arial" charset="0"/>
        </a:defRPr>
      </a:lvl9pPr>
    </p:titleStyle>
    <p:bodyStyle>
      <a:lvl1pPr marL="360363" indent="-360363" algn="l" rtl="0" fontAlgn="base">
        <a:spcBef>
          <a:spcPct val="80000"/>
        </a:spcBef>
        <a:spcAft>
          <a:spcPct val="0"/>
        </a:spcAft>
        <a:buClr>
          <a:srgbClr val="00477F"/>
        </a:buClr>
        <a:buSzPct val="80000"/>
        <a:buFont typeface="Wingdings" pitchFamily="2" charset="2"/>
        <a:buChar char="n"/>
        <a:defRPr kumimoji="1" sz="2400">
          <a:solidFill>
            <a:srgbClr val="777777"/>
          </a:solidFill>
          <a:latin typeface="+mn-lt"/>
          <a:ea typeface="+mn-ea"/>
          <a:cs typeface="+mn-cs"/>
        </a:defRPr>
      </a:lvl1pPr>
      <a:lvl2pPr marL="808038" indent="-268288" algn="l" rtl="0" fontAlgn="base">
        <a:spcBef>
          <a:spcPct val="35000"/>
        </a:spcBef>
        <a:spcAft>
          <a:spcPct val="0"/>
        </a:spcAft>
        <a:buClr>
          <a:srgbClr val="00477F"/>
        </a:buClr>
        <a:buSzPct val="80000"/>
        <a:buFont typeface="Webdings" pitchFamily="18" charset="2"/>
        <a:buChar char="4"/>
        <a:defRPr kumimoji="1" sz="2000">
          <a:solidFill>
            <a:srgbClr val="777777"/>
          </a:solidFill>
          <a:latin typeface="+mn-lt"/>
        </a:defRPr>
      </a:lvl2pPr>
      <a:lvl3pPr marL="1255713" indent="-268288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Font typeface="Webdings" pitchFamily="18" charset="2"/>
        <a:buChar char="="/>
        <a:defRPr kumimoji="1" sz="1400" b="1">
          <a:solidFill>
            <a:srgbClr val="777777"/>
          </a:solidFill>
          <a:latin typeface="+mn-lt"/>
        </a:defRPr>
      </a:lvl3pPr>
      <a:lvl4pPr marL="1703388" indent="-268288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Font typeface="Microsoft Sans Serif" pitchFamily="34" charset="0"/>
        <a:buChar char="-"/>
        <a:defRPr kumimoji="1" sz="1000" b="1">
          <a:solidFill>
            <a:srgbClr val="777777"/>
          </a:solidFill>
          <a:latin typeface="+mn-lt"/>
        </a:defRPr>
      </a:lvl4pPr>
      <a:lvl5pPr marL="2152650" indent="-269875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Char char="•"/>
        <a:defRPr kumimoji="1" sz="1000">
          <a:solidFill>
            <a:srgbClr val="777777"/>
          </a:solidFill>
          <a:latin typeface="+mn-lt"/>
        </a:defRPr>
      </a:lvl5pPr>
      <a:lvl6pPr marL="2609850" indent="-269875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Char char="•"/>
        <a:defRPr kumimoji="1" sz="1000">
          <a:solidFill>
            <a:srgbClr val="777777"/>
          </a:solidFill>
          <a:latin typeface="+mn-lt"/>
        </a:defRPr>
      </a:lvl6pPr>
      <a:lvl7pPr marL="3067050" indent="-269875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Char char="•"/>
        <a:defRPr kumimoji="1" sz="1000">
          <a:solidFill>
            <a:srgbClr val="777777"/>
          </a:solidFill>
          <a:latin typeface="+mn-lt"/>
        </a:defRPr>
      </a:lvl7pPr>
      <a:lvl8pPr marL="3524250" indent="-269875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Char char="•"/>
        <a:defRPr kumimoji="1" sz="1000">
          <a:solidFill>
            <a:srgbClr val="777777"/>
          </a:solidFill>
          <a:latin typeface="+mn-lt"/>
        </a:defRPr>
      </a:lvl8pPr>
      <a:lvl9pPr marL="3981450" indent="-269875" algn="l" rtl="0" fontAlgn="base">
        <a:spcBef>
          <a:spcPct val="20000"/>
        </a:spcBef>
        <a:spcAft>
          <a:spcPct val="0"/>
        </a:spcAft>
        <a:buClr>
          <a:srgbClr val="00477F"/>
        </a:buClr>
        <a:buSzPct val="80000"/>
        <a:buChar char="•"/>
        <a:defRPr kumimoji="1" sz="1000">
          <a:solidFill>
            <a:srgbClr val="777777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05" name="ssTitrePresentation"/>
          <p:cNvSpPr>
            <a:spLocks noGrp="1" noChangeArrowheads="1"/>
          </p:cNvSpPr>
          <p:nvPr>
            <p:ph type="subTitle" idx="1"/>
          </p:nvPr>
        </p:nvSpPr>
        <p:spPr>
          <a:xfrm>
            <a:off x="776288" y="5373688"/>
            <a:ext cx="6934200" cy="611187"/>
          </a:xfrm>
        </p:spPr>
        <p:txBody>
          <a:bodyPr/>
          <a:lstStyle/>
          <a:p>
            <a:r>
              <a:rPr lang="fr-FR" dirty="0" err="1" smtClean="0"/>
              <a:t>Specifications</a:t>
            </a:r>
            <a:r>
              <a:rPr lang="fr-FR" dirty="0" smtClean="0"/>
              <a:t> (</a:t>
            </a:r>
            <a:r>
              <a:rPr lang="fr-FR" dirty="0" err="1" smtClean="0"/>
              <a:t>layout</a:t>
            </a:r>
            <a:r>
              <a:rPr lang="fr-FR" dirty="0" smtClean="0"/>
              <a:t> + </a:t>
            </a:r>
            <a:r>
              <a:rPr lang="fr-FR" dirty="0" err="1" smtClean="0"/>
              <a:t>rules</a:t>
            </a:r>
            <a:r>
              <a:rPr lang="fr-FR" dirty="0" smtClean="0"/>
              <a:t>)</a:t>
            </a:r>
            <a:endParaRPr lang="fr-FR" sz="1800" i="1" dirty="0"/>
          </a:p>
        </p:txBody>
      </p:sp>
      <p:sp>
        <p:nvSpPr>
          <p:cNvPr id="1075206" name="TitrePresentation"/>
          <p:cNvSpPr>
            <a:spLocks noGrp="1" noChangeArrowheads="1"/>
          </p:cNvSpPr>
          <p:nvPr>
            <p:ph type="ctrTitle"/>
          </p:nvPr>
        </p:nvSpPr>
        <p:spPr>
          <a:xfrm>
            <a:off x="849313" y="4689475"/>
            <a:ext cx="8420100" cy="684213"/>
          </a:xfrm>
        </p:spPr>
        <p:txBody>
          <a:bodyPr/>
          <a:lstStyle/>
          <a:p>
            <a:r>
              <a:rPr lang="fr-FR" dirty="0" smtClean="0"/>
              <a:t>MDR Sites (Intranet + Extranet)</a:t>
            </a:r>
            <a:endParaRPr lang="fr-FR" dirty="0"/>
          </a:p>
        </p:txBody>
      </p:sp>
      <p:sp>
        <p:nvSpPr>
          <p:cNvPr id="1075218" name="Date"/>
          <p:cNvSpPr>
            <a:spLocks noChangeArrowheads="1"/>
          </p:cNvSpPr>
          <p:nvPr/>
        </p:nvSpPr>
        <p:spPr bwMode="auto">
          <a:xfrm>
            <a:off x="776288" y="6092825"/>
            <a:ext cx="6934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01600" algn="l" defTabSz="539750">
              <a:spcBef>
                <a:spcPct val="80000"/>
              </a:spcBef>
              <a:buSzPct val="80000"/>
              <a:buFont typeface="Wingdings" pitchFamily="2" charset="2"/>
              <a:buNone/>
            </a:pPr>
            <a:r>
              <a:rPr lang="fr-FR" sz="1800" i="1" dirty="0" smtClean="0">
                <a:solidFill>
                  <a:srgbClr val="496783"/>
                </a:solidFill>
              </a:rPr>
              <a:t>03/02/2010</a:t>
            </a:r>
            <a:endParaRPr lang="fr-FR" sz="1800" i="1" dirty="0">
              <a:solidFill>
                <a:srgbClr val="496783"/>
              </a:solidFill>
            </a:endParaRPr>
          </a:p>
        </p:txBody>
      </p:sp>
      <p:sp>
        <p:nvSpPr>
          <p:cNvPr id="1075220" name="Text Box 20"/>
          <p:cNvSpPr txBox="1">
            <a:spLocks noChangeArrowheads="1"/>
          </p:cNvSpPr>
          <p:nvPr/>
        </p:nvSpPr>
        <p:spPr bwMode="auto">
          <a:xfrm>
            <a:off x="3563938" y="4095750"/>
            <a:ext cx="309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endParaRPr kumimoji="0" lang="fr-FR" sz="1800">
              <a:solidFill>
                <a:schemeClr val="tx1"/>
              </a:solidFill>
            </a:endParaRPr>
          </a:p>
        </p:txBody>
      </p:sp>
      <p:sp>
        <p:nvSpPr>
          <p:cNvPr id="1075223" name="Client"/>
          <p:cNvSpPr txBox="1">
            <a:spLocks noChangeArrowheads="1"/>
          </p:cNvSpPr>
          <p:nvPr/>
        </p:nvSpPr>
        <p:spPr bwMode="auto">
          <a:xfrm>
            <a:off x="849313" y="4095750"/>
            <a:ext cx="2592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dirty="0"/>
              <a:t>Perenco</a:t>
            </a:r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10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</a:t>
            </a:r>
            <a:r>
              <a:rPr lang="fr-FR" dirty="0" err="1" smtClean="0"/>
              <a:t>Perenco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MDR </a:t>
            </a:r>
            <a:r>
              <a:rPr lang="fr-FR" dirty="0" smtClean="0"/>
              <a:t>Template+</a:t>
            </a:r>
            <a:r>
              <a:rPr lang="fr-FR" dirty="0" err="1" smtClean="0"/>
              <a:t>workflow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4" y="1301793"/>
            <a:ext cx="418623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4283003" y="2662227"/>
            <a:ext cx="874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11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398467" y="4122747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12</a:t>
            </a:r>
            <a:endParaRPr lang="fr-FR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398467" y="4999059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slides</a:t>
            </a:r>
            <a:r>
              <a:rPr lang="fr-FR" sz="1600" dirty="0" smtClean="0"/>
              <a:t> 13-18</a:t>
            </a:r>
            <a:endParaRPr lang="fr-FR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593804" y="5911884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slides</a:t>
            </a:r>
            <a:r>
              <a:rPr lang="fr-FR" sz="1600" dirty="0" smtClean="0"/>
              <a:t> 19-20</a:t>
            </a:r>
            <a:endParaRPr lang="fr-FR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2338" y="1330368"/>
            <a:ext cx="190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17"/>
          <p:cNvCxnSpPr/>
          <p:nvPr/>
        </p:nvCxnSpPr>
        <p:spPr bwMode="auto">
          <a:xfrm>
            <a:off x="4234019" y="3000781"/>
            <a:ext cx="1850884" cy="665553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1" name="Connecteur droit 20"/>
          <p:cNvCxnSpPr/>
          <p:nvPr/>
        </p:nvCxnSpPr>
        <p:spPr bwMode="auto">
          <a:xfrm flipV="1">
            <a:off x="4232288" y="3875475"/>
            <a:ext cx="1850884" cy="247272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3" name="Connecteur droit 22"/>
          <p:cNvCxnSpPr/>
          <p:nvPr/>
        </p:nvCxnSpPr>
        <p:spPr bwMode="auto">
          <a:xfrm flipV="1">
            <a:off x="4232288" y="4122747"/>
            <a:ext cx="1850884" cy="876312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5" name="Connecteur droit 24"/>
          <p:cNvCxnSpPr/>
          <p:nvPr/>
        </p:nvCxnSpPr>
        <p:spPr bwMode="auto">
          <a:xfrm flipV="1">
            <a:off x="3638532" y="4305312"/>
            <a:ext cx="2444640" cy="1752624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85862"/>
            <a:ext cx="6108828" cy="436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11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{B1R} </a:t>
            </a:r>
            <a:r>
              <a:rPr lang="fr-FR" dirty="0" err="1" smtClean="0"/>
              <a:t>Choose</a:t>
            </a:r>
            <a:r>
              <a:rPr lang="fr-FR" dirty="0" smtClean="0"/>
              <a:t> type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Choice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between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Internal</a:t>
            </a:r>
            <a:r>
              <a:rPr kumimoji="0" lang="fr-FR" sz="1200" dirty="0" smtClean="0">
                <a:solidFill>
                  <a:srgbClr val="00477F"/>
                </a:solidFill>
              </a:rPr>
              <a:t>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2798742" y="1638293"/>
            <a:ext cx="3933847" cy="33018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12" name="AutoShape 20"/>
          <p:cNvCxnSpPr>
            <a:cxnSpLocks noChangeShapeType="1"/>
          </p:cNvCxnSpPr>
          <p:nvPr/>
        </p:nvCxnSpPr>
        <p:spPr bwMode="auto">
          <a:xfrm rot="10800000">
            <a:off x="1958935" y="2368535"/>
            <a:ext cx="4773655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6732588" y="2224071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following</a:t>
            </a:r>
            <a:r>
              <a:rPr kumimoji="0" lang="fr-FR" sz="1200" dirty="0" smtClean="0">
                <a:solidFill>
                  <a:srgbClr val="00477F"/>
                </a:solidFill>
              </a:rPr>
              <a:t> stage: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endParaRPr kumimoji="0" lang="fr-FR" sz="1200" dirty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 smtClean="0">
              <a:solidFill>
                <a:srgbClr val="00477F"/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732588" y="2917818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Display of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current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step</a:t>
            </a:r>
            <a:r>
              <a:rPr kumimoji="0" lang="fr-FR" sz="1200" dirty="0" smtClean="0">
                <a:solidFill>
                  <a:srgbClr val="00477F"/>
                </a:solidFill>
              </a:rPr>
              <a:t> in the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creation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process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1" name="AutoShape 20"/>
          <p:cNvCxnSpPr>
            <a:cxnSpLocks noChangeShapeType="1"/>
          </p:cNvCxnSpPr>
          <p:nvPr/>
        </p:nvCxnSpPr>
        <p:spPr bwMode="auto">
          <a:xfrm rot="10800000">
            <a:off x="1192161" y="2722669"/>
            <a:ext cx="5540430" cy="4523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85862"/>
            <a:ext cx="6117197" cy="436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12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{B2} </a:t>
            </a:r>
            <a:r>
              <a:rPr lang="fr-FR" dirty="0" err="1" smtClean="0"/>
              <a:t>Define</a:t>
            </a:r>
            <a:r>
              <a:rPr lang="fr-FR" dirty="0" smtClean="0"/>
              <a:t> </a:t>
            </a:r>
            <a:r>
              <a:rPr lang="fr-FR" dirty="0" err="1" smtClean="0"/>
              <a:t>users</a:t>
            </a:r>
            <a:r>
              <a:rPr lang="fr-FR" dirty="0" smtClean="0"/>
              <a:t> (</a:t>
            </a:r>
            <a:r>
              <a:rPr lang="fr-FR" dirty="0" err="1" smtClean="0"/>
              <a:t>internal</a:t>
            </a:r>
            <a:r>
              <a:rPr lang="fr-FR" dirty="0" smtClean="0"/>
              <a:t> and </a:t>
            </a:r>
            <a:r>
              <a:rPr lang="fr-FR" dirty="0" err="1" smtClean="0"/>
              <a:t>external</a:t>
            </a:r>
            <a:r>
              <a:rPr lang="fr-FR" dirty="0" smtClean="0"/>
              <a:t> MDR)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Search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field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with</a:t>
            </a:r>
            <a:r>
              <a:rPr kumimoji="0" lang="fr-FR" sz="1200" dirty="0" smtClean="0">
                <a:solidFill>
                  <a:srgbClr val="00477F"/>
                </a:solidFill>
              </a:rPr>
              <a:t> autosuggestion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2798756" y="1427306"/>
            <a:ext cx="3933833" cy="54116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12" name="AutoShape 20"/>
          <p:cNvCxnSpPr>
            <a:cxnSpLocks noChangeShapeType="1"/>
          </p:cNvCxnSpPr>
          <p:nvPr/>
        </p:nvCxnSpPr>
        <p:spPr bwMode="auto">
          <a:xfrm rot="10800000">
            <a:off x="1812883" y="3319461"/>
            <a:ext cx="4919709" cy="80487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6732588" y="3903669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following</a:t>
            </a:r>
            <a:r>
              <a:rPr kumimoji="0" lang="fr-FR" sz="1200" dirty="0" smtClean="0">
                <a:solidFill>
                  <a:srgbClr val="00477F"/>
                </a:solidFill>
              </a:rPr>
              <a:t> stage: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dirty="0" smtClean="0">
                <a:solidFill>
                  <a:srgbClr val="00477F"/>
                </a:solidFill>
              </a:rPr>
              <a:t> values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732587" y="2706702"/>
            <a:ext cx="2973387" cy="110799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List of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currently</a:t>
            </a:r>
            <a:r>
              <a:rPr kumimoji="0" lang="fr-FR" sz="1200" dirty="0" smtClean="0">
                <a:solidFill>
                  <a:srgbClr val="00477F"/>
                </a:solidFill>
              </a:rPr>
              <a:t> in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edition</a:t>
            </a:r>
            <a:r>
              <a:rPr kumimoji="0" lang="fr-FR" sz="1200" dirty="0" smtClean="0">
                <a:solidFill>
                  <a:srgbClr val="00477F"/>
                </a:solidFill>
              </a:rPr>
              <a:t> mode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included</a:t>
            </a:r>
            <a:r>
              <a:rPr kumimoji="0" lang="fr-FR" sz="1200" dirty="0" smtClean="0">
                <a:solidFill>
                  <a:srgbClr val="00477F"/>
                </a:solidFill>
              </a:rPr>
              <a:t> by default and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can</a:t>
            </a:r>
            <a:r>
              <a:rPr kumimoji="0" lang="fr-FR" sz="1200" dirty="0" smtClean="0">
                <a:solidFill>
                  <a:srgbClr val="00477F"/>
                </a:solidFill>
              </a:rPr>
              <a:t>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deleted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7" name="AutoShape 20"/>
          <p:cNvCxnSpPr>
            <a:cxnSpLocks noChangeShapeType="1"/>
          </p:cNvCxnSpPr>
          <p:nvPr/>
        </p:nvCxnSpPr>
        <p:spPr bwMode="auto">
          <a:xfrm rot="10800000">
            <a:off x="6048391" y="2590060"/>
            <a:ext cx="684203" cy="24144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6732587" y="1858941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Insert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found</a:t>
            </a:r>
            <a:r>
              <a:rPr kumimoji="0" lang="fr-FR" sz="1200" dirty="0" smtClean="0">
                <a:solidFill>
                  <a:srgbClr val="00477F"/>
                </a:solidFill>
              </a:rPr>
              <a:t> user in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</p:cNvCxnSpPr>
          <p:nvPr/>
        </p:nvCxnSpPr>
        <p:spPr bwMode="auto">
          <a:xfrm rot="10800000">
            <a:off x="4441818" y="2089197"/>
            <a:ext cx="2290770" cy="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6732587" y="2310302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Delete</a:t>
            </a:r>
            <a:r>
              <a:rPr kumimoji="0" lang="fr-FR" sz="1200" dirty="0" smtClean="0">
                <a:solidFill>
                  <a:srgbClr val="00477F"/>
                </a:solidFill>
              </a:rPr>
              <a:t> the user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33" name="AutoShape 20"/>
          <p:cNvCxnSpPr>
            <a:cxnSpLocks noChangeShapeType="1"/>
          </p:cNvCxnSpPr>
          <p:nvPr/>
        </p:nvCxnSpPr>
        <p:spPr bwMode="auto">
          <a:xfrm rot="10800000">
            <a:off x="4441817" y="2310303"/>
            <a:ext cx="2290770" cy="13284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65194"/>
            <a:ext cx="6110612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13</a:t>
            </a:fld>
            <a:endParaRPr lang="fr-CA" dirty="0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</a:t>
            </a:r>
            <a:r>
              <a:rPr lang="fr-FR" dirty="0" err="1" smtClean="0"/>
              <a:t>external</a:t>
            </a:r>
            <a:r>
              <a:rPr lang="fr-FR" dirty="0" smtClean="0"/>
              <a:t> 1/4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873086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Subsidiary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selection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</p:cNvCxnSpPr>
          <p:nvPr/>
        </p:nvCxnSpPr>
        <p:spPr bwMode="auto">
          <a:xfrm rot="10800000">
            <a:off x="2981300" y="2114531"/>
            <a:ext cx="3751289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6732588" y="2341372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Phase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selection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8" name="AutoShape 20"/>
          <p:cNvCxnSpPr>
            <a:cxnSpLocks noChangeShapeType="1"/>
            <a:stCxn id="37" idx="1"/>
          </p:cNvCxnSpPr>
          <p:nvPr/>
        </p:nvCxnSpPr>
        <p:spPr bwMode="auto">
          <a:xfrm rot="10800000">
            <a:off x="5099073" y="4122762"/>
            <a:ext cx="1632989" cy="7144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6732588" y="1185862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b="1" dirty="0" err="1" smtClean="0">
                <a:solidFill>
                  <a:srgbClr val="00477F"/>
                </a:solidFill>
              </a:rPr>
              <a:t>Subsidiary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smtClean="0">
                <a:solidFill>
                  <a:srgbClr val="00477F"/>
                </a:solidFill>
              </a:rPr>
              <a:t>phase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are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always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available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independent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other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choices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6732061" y="2808279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b="1" dirty="0" smtClean="0">
                <a:solidFill>
                  <a:srgbClr val="00477F"/>
                </a:solidFill>
              </a:rPr>
              <a:t>Doc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types</a:t>
            </a:r>
            <a:r>
              <a:rPr kumimoji="0" lang="fr-FR" sz="1200" dirty="0" smtClean="0">
                <a:solidFill>
                  <a:srgbClr val="00477F"/>
                </a:solidFill>
              </a:rPr>
              <a:t>, </a:t>
            </a:r>
            <a:r>
              <a:rPr kumimoji="0" lang="fr-FR" sz="1200" b="1" dirty="0" smtClean="0">
                <a:solidFill>
                  <a:srgbClr val="00477F"/>
                </a:solidFill>
              </a:rPr>
              <a:t>disciplines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and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languages</a:t>
            </a:r>
            <a:r>
              <a:rPr kumimoji="0" lang="fr-FR" sz="1200" dirty="0" smtClean="0">
                <a:solidFill>
                  <a:srgbClr val="00477F"/>
                </a:solidFill>
              </a:rPr>
              <a:t> are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always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available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independent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other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choices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6732591" y="3502026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All </a:t>
            </a:r>
            <a:r>
              <a:rPr kumimoji="0" lang="fr-FR" sz="1200" dirty="0" smtClean="0">
                <a:solidFill>
                  <a:srgbClr val="00477F"/>
                </a:solidFill>
              </a:rPr>
              <a:t>3 blocks have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same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behavior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6732061" y="3952765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Check the box </a:t>
            </a:r>
            <a:r>
              <a:rPr kumimoji="0" lang="fr-FR" sz="1200" dirty="0" smtClean="0">
                <a:solidFill>
                  <a:srgbClr val="00477F"/>
                </a:solidFill>
              </a:rPr>
              <a:t>for the data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controlled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6732591" y="4560787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Available</a:t>
            </a:r>
            <a:r>
              <a:rPr kumimoji="0" lang="fr-FR" sz="1200" dirty="0" smtClean="0">
                <a:solidFill>
                  <a:srgbClr val="00477F"/>
                </a:solidFill>
              </a:rPr>
              <a:t> values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40" name="AutoShape 20"/>
          <p:cNvCxnSpPr>
            <a:cxnSpLocks noChangeShapeType="1"/>
            <a:stCxn id="39" idx="1"/>
          </p:cNvCxnSpPr>
          <p:nvPr/>
        </p:nvCxnSpPr>
        <p:spPr bwMode="auto">
          <a:xfrm rot="10800000">
            <a:off x="5427669" y="4451364"/>
            <a:ext cx="1304922" cy="24930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6732061" y="4959164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43" name="AutoShape 20"/>
          <p:cNvCxnSpPr>
            <a:cxnSpLocks noChangeShapeType="1"/>
            <a:stCxn id="42" idx="1"/>
          </p:cNvCxnSpPr>
          <p:nvPr/>
        </p:nvCxnSpPr>
        <p:spPr bwMode="auto">
          <a:xfrm rot="10800000">
            <a:off x="5427669" y="4840545"/>
            <a:ext cx="1304393" cy="25849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200025" y="5838858"/>
            <a:ext cx="1320753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Add</a:t>
            </a:r>
            <a:r>
              <a:rPr kumimoji="0" lang="fr-FR" sz="1200" dirty="0" smtClean="0">
                <a:solidFill>
                  <a:srgbClr val="00477F"/>
                </a:solidFill>
              </a:rPr>
              <a:t> 1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1520778" y="5838859"/>
            <a:ext cx="1317613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Authorize</a:t>
            </a:r>
            <a:r>
              <a:rPr kumimoji="0" lang="fr-FR" sz="1200" dirty="0" smtClean="0">
                <a:solidFill>
                  <a:srgbClr val="00477F"/>
                </a:solidFill>
              </a:rPr>
              <a:t> all values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46" name="Text Box 19"/>
          <p:cNvSpPr txBox="1">
            <a:spLocks noChangeArrowheads="1"/>
          </p:cNvSpPr>
          <p:nvPr/>
        </p:nvSpPr>
        <p:spPr bwMode="auto">
          <a:xfrm>
            <a:off x="2838391" y="5838856"/>
            <a:ext cx="1201784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No value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authorized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47" name="Text Box 19"/>
          <p:cNvSpPr txBox="1">
            <a:spLocks noChangeArrowheads="1"/>
          </p:cNvSpPr>
          <p:nvPr/>
        </p:nvSpPr>
        <p:spPr bwMode="auto">
          <a:xfrm>
            <a:off x="4040175" y="5838862"/>
            <a:ext cx="1387493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Delete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1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51" name="AutoShape 20"/>
          <p:cNvCxnSpPr>
            <a:cxnSpLocks noChangeShapeType="1"/>
            <a:stCxn id="44" idx="0"/>
          </p:cNvCxnSpPr>
          <p:nvPr/>
        </p:nvCxnSpPr>
        <p:spPr bwMode="auto">
          <a:xfrm rot="5400000" flipH="1" flipV="1">
            <a:off x="997894" y="4423302"/>
            <a:ext cx="1278065" cy="155304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4" name="AutoShape 20"/>
          <p:cNvCxnSpPr>
            <a:cxnSpLocks noChangeShapeType="1"/>
            <a:stCxn id="45" idx="0"/>
          </p:cNvCxnSpPr>
          <p:nvPr/>
        </p:nvCxnSpPr>
        <p:spPr bwMode="auto">
          <a:xfrm rot="5400000" flipH="1" flipV="1">
            <a:off x="1795357" y="4945023"/>
            <a:ext cx="1278065" cy="50960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6" name="AutoShape 20"/>
          <p:cNvCxnSpPr>
            <a:cxnSpLocks noChangeShapeType="1"/>
            <a:stCxn id="46" idx="0"/>
          </p:cNvCxnSpPr>
          <p:nvPr/>
        </p:nvCxnSpPr>
        <p:spPr bwMode="auto">
          <a:xfrm rot="16200000" flipV="1">
            <a:off x="2571260" y="4970833"/>
            <a:ext cx="1278066" cy="45798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8" name="AutoShape 20"/>
          <p:cNvCxnSpPr>
            <a:cxnSpLocks noChangeShapeType="1"/>
            <a:stCxn id="47" idx="0"/>
          </p:cNvCxnSpPr>
          <p:nvPr/>
        </p:nvCxnSpPr>
        <p:spPr bwMode="auto">
          <a:xfrm rot="16200000" flipV="1">
            <a:off x="3377845" y="4482785"/>
            <a:ext cx="1278072" cy="143408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60" name="AutoShape 20"/>
          <p:cNvCxnSpPr>
            <a:cxnSpLocks noChangeShapeType="1"/>
          </p:cNvCxnSpPr>
          <p:nvPr/>
        </p:nvCxnSpPr>
        <p:spPr bwMode="auto">
          <a:xfrm rot="10800000">
            <a:off x="2981300" y="2479662"/>
            <a:ext cx="3751289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6732061" y="5364189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Mandatory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are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missing</a:t>
            </a:r>
            <a:r>
              <a:rPr kumimoji="0" lang="fr-FR" sz="1200" dirty="0" smtClean="0">
                <a:solidFill>
                  <a:srgbClr val="00477F"/>
                </a:solidFill>
              </a:rPr>
              <a:t> (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subsidiary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phase</a:t>
            </a:r>
            <a:r>
              <a:rPr kumimoji="0" lang="fr-FR" sz="1200" dirty="0" smtClean="0">
                <a:solidFill>
                  <a:srgbClr val="00477F"/>
                </a:solidFill>
              </a:rPr>
              <a:t>):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publishing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impossible but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saving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authorized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</p:cNvCxnSpPr>
          <p:nvPr/>
        </p:nvCxnSpPr>
        <p:spPr bwMode="auto">
          <a:xfrm rot="10800000" flipV="1">
            <a:off x="3163863" y="5473726"/>
            <a:ext cx="3568728" cy="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68" name="AutoShape 20"/>
          <p:cNvCxnSpPr>
            <a:cxnSpLocks noChangeShapeType="1"/>
          </p:cNvCxnSpPr>
          <p:nvPr/>
        </p:nvCxnSpPr>
        <p:spPr bwMode="auto">
          <a:xfrm rot="10800000">
            <a:off x="1995447" y="5510241"/>
            <a:ext cx="4736614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14</a:t>
            </a:fld>
            <a:endParaRPr lang="fr-CA" dirty="0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navigation boxes 2/4</a:t>
            </a:r>
            <a:endParaRPr lang="fr-F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34935"/>
            <a:ext cx="1927794" cy="97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3250375" y="4722554"/>
            <a:ext cx="882650" cy="323850"/>
          </a:xfrm>
          <a:prstGeom prst="rightArrow">
            <a:avLst>
              <a:gd name="adj1" fmla="val 50000"/>
              <a:gd name="adj2" fmla="val 68137"/>
            </a:avLst>
          </a:prstGeom>
          <a:solidFill>
            <a:srgbClr val="BACEE4"/>
          </a:solidFill>
          <a:ln w="9525" algn="ctr">
            <a:solidFill>
              <a:srgbClr val="759DC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3171000" y="4187588"/>
            <a:ext cx="1033462" cy="43403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050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050" dirty="0" smtClean="0">
                <a:solidFill>
                  <a:srgbClr val="00477F"/>
                </a:solidFill>
              </a:rPr>
              <a:t> </a:t>
            </a:r>
            <a:r>
              <a:rPr kumimoji="0" lang="fr-FR" sz="1050" dirty="0" err="1" smtClean="0">
                <a:solidFill>
                  <a:srgbClr val="00477F"/>
                </a:solidFill>
              </a:rPr>
              <a:t>selection</a:t>
            </a:r>
            <a:endParaRPr kumimoji="0" lang="fr-FR" sz="1050" dirty="0">
              <a:solidFill>
                <a:srgbClr val="00477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2660" y="1134935"/>
            <a:ext cx="1962920" cy="233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7" y="1134935"/>
            <a:ext cx="2746589" cy="97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5573720" y="1036638"/>
            <a:ext cx="1033462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Project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selection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41" name="AutoShape 11"/>
          <p:cNvSpPr>
            <a:spLocks noChangeArrowheads="1"/>
          </p:cNvSpPr>
          <p:nvPr/>
        </p:nvSpPr>
        <p:spPr bwMode="auto">
          <a:xfrm>
            <a:off x="5683207" y="1571604"/>
            <a:ext cx="882650" cy="323850"/>
          </a:xfrm>
          <a:prstGeom prst="rightArrow">
            <a:avLst>
              <a:gd name="adj1" fmla="val 50000"/>
              <a:gd name="adj2" fmla="val 68137"/>
            </a:avLst>
          </a:prstGeom>
          <a:solidFill>
            <a:srgbClr val="BACEE4"/>
          </a:solidFill>
          <a:ln w="9525" algn="ctr">
            <a:solidFill>
              <a:srgbClr val="759DC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2260585"/>
            <a:ext cx="1273781" cy="120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5573720" y="1972513"/>
            <a:ext cx="1033462" cy="14465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0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000" b="1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field</a:t>
            </a:r>
            <a:r>
              <a:rPr kumimoji="0" lang="fr-FR" sz="1000" dirty="0" smtClean="0">
                <a:solidFill>
                  <a:srgbClr val="00477F"/>
                </a:solidFill>
              </a:rPr>
              <a:t> and </a:t>
            </a:r>
            <a:r>
              <a:rPr kumimoji="0" lang="fr-FR" sz="1000" b="1" dirty="0" err="1" smtClean="0">
                <a:solidFill>
                  <a:srgbClr val="00477F"/>
                </a:solidFill>
              </a:rPr>
              <a:t>Originators</a:t>
            </a:r>
            <a:r>
              <a:rPr kumimoji="0" lang="fr-FR" sz="1000" dirty="0" smtClean="0">
                <a:solidFill>
                  <a:srgbClr val="00477F"/>
                </a:solidFill>
              </a:rPr>
              <a:t> block are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activated</a:t>
            </a:r>
            <a:r>
              <a:rPr kumimoji="0" lang="fr-FR" sz="1000" dirty="0" smtClean="0">
                <a:solidFill>
                  <a:srgbClr val="00477F"/>
                </a:solidFill>
              </a:rPr>
              <a:t>: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both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receive</a:t>
            </a:r>
            <a:r>
              <a:rPr kumimoji="0" lang="fr-FR" sz="1000" dirty="0" smtClean="0">
                <a:solidFill>
                  <a:srgbClr val="00477F"/>
                </a:solidFill>
              </a:rPr>
              <a:t> the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project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originator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s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list</a:t>
            </a:r>
            <a:endParaRPr kumimoji="0" lang="fr-FR" sz="1100" dirty="0">
              <a:solidFill>
                <a:srgbClr val="00477F"/>
              </a:solidFill>
            </a:endParaRP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8567788" y="2151441"/>
            <a:ext cx="912824" cy="63402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800" dirty="0" smtClean="0">
                <a:solidFill>
                  <a:srgbClr val="00477F"/>
                </a:solidFill>
              </a:rPr>
              <a:t>Project code </a:t>
            </a:r>
            <a:r>
              <a:rPr kumimoji="0" lang="fr-FR" sz="8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800" dirty="0" smtClean="0">
                <a:solidFill>
                  <a:srgbClr val="00477F"/>
                </a:solidFill>
              </a:rPr>
              <a:t> </a:t>
            </a:r>
            <a:r>
              <a:rPr kumimoji="0" lang="fr-FR" sz="800" dirty="0" err="1" smtClean="0">
                <a:solidFill>
                  <a:srgbClr val="00477F"/>
                </a:solidFill>
              </a:rPr>
              <a:t>displayed</a:t>
            </a:r>
            <a:r>
              <a:rPr kumimoji="0" lang="fr-FR" sz="800" dirty="0" smtClean="0">
                <a:solidFill>
                  <a:srgbClr val="00477F"/>
                </a:solidFill>
              </a:rPr>
              <a:t> </a:t>
            </a:r>
            <a:r>
              <a:rPr kumimoji="0" lang="fr-FR" sz="800" dirty="0" err="1" smtClean="0">
                <a:solidFill>
                  <a:srgbClr val="00477F"/>
                </a:solidFill>
              </a:rPr>
              <a:t>next</a:t>
            </a:r>
            <a:r>
              <a:rPr kumimoji="0" lang="fr-FR" sz="800" dirty="0" smtClean="0">
                <a:solidFill>
                  <a:srgbClr val="00477F"/>
                </a:solidFill>
              </a:rPr>
              <a:t> to the </a:t>
            </a:r>
            <a:r>
              <a:rPr kumimoji="0" lang="fr-FR" sz="8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800" dirty="0" smtClean="0">
                <a:solidFill>
                  <a:srgbClr val="00477F"/>
                </a:solidFill>
              </a:rPr>
              <a:t> </a:t>
            </a:r>
            <a:r>
              <a:rPr kumimoji="0" lang="fr-FR" sz="800" dirty="0" err="1" smtClean="0">
                <a:solidFill>
                  <a:srgbClr val="00477F"/>
                </a:solidFill>
              </a:rPr>
              <a:t>project</a:t>
            </a:r>
            <a:endParaRPr kumimoji="0" lang="fr-FR" sz="1000" dirty="0">
              <a:solidFill>
                <a:srgbClr val="00477F"/>
              </a:solidFill>
            </a:endParaRPr>
          </a:p>
        </p:txBody>
      </p: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5" y="4339157"/>
            <a:ext cx="2746589" cy="97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3171000" y="5178956"/>
            <a:ext cx="1033462" cy="93871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000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000" dirty="0" smtClean="0">
                <a:solidFill>
                  <a:srgbClr val="00477F"/>
                </a:solidFill>
              </a:rPr>
              <a:t> code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displayed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next</a:t>
            </a:r>
            <a:r>
              <a:rPr kumimoji="0" lang="fr-FR" sz="1000" dirty="0" smtClean="0">
                <a:solidFill>
                  <a:srgbClr val="00477F"/>
                </a:solidFill>
              </a:rPr>
              <a:t> to the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contractor</a:t>
            </a:r>
            <a:endParaRPr kumimoji="0" lang="fr-FR" sz="1100" dirty="0">
              <a:solidFill>
                <a:srgbClr val="00477F"/>
              </a:solidFill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41818" y="4339157"/>
            <a:ext cx="2746589" cy="97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AutoShape 11"/>
          <p:cNvSpPr>
            <a:spLocks noChangeArrowheads="1"/>
          </p:cNvSpPr>
          <p:nvPr/>
        </p:nvSpPr>
        <p:spPr bwMode="auto">
          <a:xfrm>
            <a:off x="2296288" y="1571604"/>
            <a:ext cx="882650" cy="323850"/>
          </a:xfrm>
          <a:prstGeom prst="rightArrow">
            <a:avLst>
              <a:gd name="adj1" fmla="val 50000"/>
              <a:gd name="adj2" fmla="val 68137"/>
            </a:avLst>
          </a:prstGeom>
          <a:solidFill>
            <a:srgbClr val="BACEE4"/>
          </a:solidFill>
          <a:ln w="9525" algn="ctr">
            <a:solidFill>
              <a:srgbClr val="759DC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2216913" y="1036638"/>
            <a:ext cx="1033462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Subsidiary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selection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57" name="Text Box 12"/>
          <p:cNvSpPr txBox="1">
            <a:spLocks noChangeArrowheads="1"/>
          </p:cNvSpPr>
          <p:nvPr/>
        </p:nvSpPr>
        <p:spPr bwMode="auto">
          <a:xfrm>
            <a:off x="2216913" y="1968480"/>
            <a:ext cx="1033462" cy="161582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000" b="1" dirty="0" smtClean="0">
                <a:solidFill>
                  <a:srgbClr val="00477F"/>
                </a:solidFill>
              </a:rPr>
              <a:t>Project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field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smtClean="0">
                <a:solidFill>
                  <a:srgbClr val="00477F"/>
                </a:solidFill>
              </a:rPr>
              <a:t>and </a:t>
            </a:r>
            <a:r>
              <a:rPr kumimoji="0" lang="fr-FR" sz="1000" b="1" dirty="0" smtClean="0">
                <a:solidFill>
                  <a:srgbClr val="00477F"/>
                </a:solidFill>
              </a:rPr>
              <a:t>Fields</a:t>
            </a:r>
            <a:r>
              <a:rPr kumimoji="0" lang="fr-FR" sz="1000" dirty="0" smtClean="0">
                <a:solidFill>
                  <a:srgbClr val="00477F"/>
                </a:solidFill>
              </a:rPr>
              <a:t> block are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activated</a:t>
            </a:r>
            <a:r>
              <a:rPr kumimoji="0" lang="fr-FR" sz="1000" dirty="0" smtClean="0">
                <a:solidFill>
                  <a:srgbClr val="00477F"/>
                </a:solidFill>
              </a:rPr>
              <a:t>:</a:t>
            </a:r>
            <a:endParaRPr kumimoji="0" lang="fr-FR" sz="10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project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s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000" dirty="0" smtClean="0">
                <a:solidFill>
                  <a:srgbClr val="00477F"/>
                </a:solidFill>
              </a:rPr>
              <a:t> for the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subsidiary</a:t>
            </a:r>
            <a:endParaRPr kumimoji="0" lang="fr-FR" sz="10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fields</a:t>
            </a:r>
            <a:r>
              <a:rPr kumimoji="0" lang="fr-FR" sz="1000" dirty="0" smtClean="0">
                <a:solidFill>
                  <a:srgbClr val="00477F"/>
                </a:solidFill>
              </a:rPr>
              <a:t>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000" dirty="0" smtClean="0">
                <a:solidFill>
                  <a:srgbClr val="00477F"/>
                </a:solidFill>
              </a:rPr>
              <a:t> for the </a:t>
            </a:r>
            <a:r>
              <a:rPr kumimoji="0" lang="fr-FR" sz="1000" dirty="0" err="1" smtClean="0">
                <a:solidFill>
                  <a:srgbClr val="00477F"/>
                </a:solidFill>
              </a:rPr>
              <a:t>subsidiary</a:t>
            </a:r>
            <a:endParaRPr kumimoji="0" lang="fr-FR" sz="1100" dirty="0">
              <a:solidFill>
                <a:srgbClr val="00477F"/>
              </a:solidFill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3528993" y="1595514"/>
            <a:ext cx="1752624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3469174" y="2333610"/>
            <a:ext cx="1155210" cy="110799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66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6851676" y="1741566"/>
            <a:ext cx="1716111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8677326" y="1580125"/>
            <a:ext cx="766589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6732587" y="2257996"/>
            <a:ext cx="1273781" cy="1200329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72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316288" y="4954710"/>
            <a:ext cx="1752184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6413520" y="4926033"/>
            <a:ext cx="255591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59" name="Forme libre 58"/>
          <p:cNvSpPr/>
          <p:nvPr/>
        </p:nvSpPr>
        <p:spPr bwMode="auto">
          <a:xfrm>
            <a:off x="316287" y="1420785"/>
            <a:ext cx="1752185" cy="169277"/>
          </a:xfrm>
          <a:custGeom>
            <a:avLst/>
            <a:gdLst>
              <a:gd name="connsiteX0" fmla="*/ 0 w 1227762"/>
              <a:gd name="connsiteY0" fmla="*/ 0 h 400110"/>
              <a:gd name="connsiteX1" fmla="*/ 1227762 w 1227762"/>
              <a:gd name="connsiteY1" fmla="*/ 0 h 400110"/>
              <a:gd name="connsiteX2" fmla="*/ 1227762 w 1227762"/>
              <a:gd name="connsiteY2" fmla="*/ 400110 h 400110"/>
              <a:gd name="connsiteX3" fmla="*/ 0 w 1227762"/>
              <a:gd name="connsiteY3" fmla="*/ 400110 h 400110"/>
              <a:gd name="connsiteX4" fmla="*/ 0 w 1227762"/>
              <a:gd name="connsiteY4" fmla="*/ 0 h 40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762" h="400110">
                <a:moveTo>
                  <a:pt x="0" y="0"/>
                </a:moveTo>
                <a:lnTo>
                  <a:pt x="1227762" y="0"/>
                </a:lnTo>
                <a:lnTo>
                  <a:pt x="1227762" y="400110"/>
                </a:lnTo>
                <a:lnTo>
                  <a:pt x="0" y="40011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3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15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navigation boxes 3/4</a:t>
            </a:r>
            <a:endParaRPr lang="fr-FR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4936" y="990591"/>
            <a:ext cx="1185867" cy="116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9201" y="2443149"/>
            <a:ext cx="1221602" cy="117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561" y="1128681"/>
            <a:ext cx="1230740" cy="117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1779557" y="1975697"/>
            <a:ext cx="882650" cy="323850"/>
          </a:xfrm>
          <a:prstGeom prst="rightArrow">
            <a:avLst>
              <a:gd name="adj1" fmla="val 50000"/>
              <a:gd name="adj2" fmla="val 68137"/>
            </a:avLst>
          </a:prstGeom>
          <a:solidFill>
            <a:srgbClr val="BACEE4"/>
          </a:solidFill>
          <a:ln w="9525" algn="ctr">
            <a:solidFill>
              <a:srgbClr val="759DC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628744" y="1238220"/>
            <a:ext cx="20097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 of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defined</a:t>
            </a:r>
            <a:r>
              <a:rPr kumimoji="0" lang="fr-FR" sz="1200" dirty="0" smtClean="0">
                <a:solidFill>
                  <a:srgbClr val="00477F"/>
                </a:solidFill>
              </a:rPr>
              <a:t> for </a:t>
            </a:r>
            <a:r>
              <a:rPr kumimoji="0" lang="fr-FR" sz="1200" b="1" dirty="0" smtClean="0">
                <a:solidFill>
                  <a:srgbClr val="00477F"/>
                </a:solidFill>
              </a:rPr>
              <a:t>Fields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1628745" y="2368841"/>
            <a:ext cx="2009787" cy="131112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Available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for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Platforms</a:t>
            </a:r>
            <a:r>
              <a:rPr kumimoji="0" lang="fr-FR" sz="1200" b="1" dirty="0" smtClean="0">
                <a:solidFill>
                  <a:srgbClr val="00477F"/>
                </a:solidFill>
              </a:rPr>
              <a:t>/Stations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smtClean="0">
                <a:solidFill>
                  <a:srgbClr val="00477F"/>
                </a:solidFill>
              </a:rPr>
              <a:t>Wells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blocks are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modified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platforms</a:t>
            </a:r>
            <a:r>
              <a:rPr kumimoji="0" lang="fr-FR" sz="1200" dirty="0" smtClean="0">
                <a:solidFill>
                  <a:srgbClr val="00477F"/>
                </a:solidFill>
              </a:rPr>
              <a:t>/stations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 for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field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wells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 for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field</a:t>
            </a:r>
            <a:endParaRPr kumimoji="0" lang="fr-FR" sz="1200" dirty="0" smtClean="0">
              <a:solidFill>
                <a:srgbClr val="00477F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41839" y="1858941"/>
            <a:ext cx="1189462" cy="4001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003662" y="1166727"/>
            <a:ext cx="1177141" cy="4001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994937" y="2627247"/>
            <a:ext cx="1177141" cy="4001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65194"/>
            <a:ext cx="608843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16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</a:t>
            </a:r>
            <a:r>
              <a:rPr lang="fr-FR" dirty="0" err="1" smtClean="0"/>
              <a:t>external</a:t>
            </a:r>
            <a:r>
              <a:rPr lang="fr-FR" dirty="0" smtClean="0"/>
              <a:t> 4/4</a:t>
            </a:r>
            <a:endParaRPr lang="fr-FR" dirty="0"/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6732061" y="4816947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All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mandatory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are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defined</a:t>
            </a:r>
            <a:r>
              <a:rPr kumimoji="0" lang="fr-FR" sz="1200" dirty="0" smtClean="0">
                <a:solidFill>
                  <a:srgbClr val="00477F"/>
                </a:solidFill>
              </a:rPr>
              <a:t> (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subsidiary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b="1" dirty="0" smtClean="0">
                <a:solidFill>
                  <a:srgbClr val="00477F"/>
                </a:solidFill>
              </a:rPr>
              <a:t>, phase</a:t>
            </a:r>
            <a:r>
              <a:rPr kumimoji="0" lang="fr-FR" sz="1200" dirty="0" smtClean="0">
                <a:solidFill>
                  <a:srgbClr val="00477F"/>
                </a:solidFill>
              </a:rPr>
              <a:t>):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link</a:t>
            </a:r>
            <a:r>
              <a:rPr kumimoji="0" lang="fr-FR" sz="1200" dirty="0" smtClean="0">
                <a:solidFill>
                  <a:srgbClr val="00477F"/>
                </a:solidFill>
              </a:rPr>
              <a:t> to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publish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  <a:stCxn id="29" idx="1"/>
          </p:cNvCxnSpPr>
          <p:nvPr/>
        </p:nvCxnSpPr>
        <p:spPr bwMode="auto">
          <a:xfrm rot="10800000" flipV="1">
            <a:off x="3299849" y="5167813"/>
            <a:ext cx="3432213" cy="29165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6732588" y="3684591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</a:t>
            </a:r>
            <a:r>
              <a:rPr kumimoji="0" lang="fr-FR" sz="1200" b="1" dirty="0" smtClean="0">
                <a:solidFill>
                  <a:srgbClr val="00477F"/>
                </a:solidFill>
              </a:rPr>
              <a:t>Save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41" name="AutoShape 20"/>
          <p:cNvCxnSpPr>
            <a:cxnSpLocks noChangeShapeType="1"/>
            <a:stCxn id="38" idx="1"/>
          </p:cNvCxnSpPr>
          <p:nvPr/>
        </p:nvCxnSpPr>
        <p:spPr bwMode="auto">
          <a:xfrm rot="10800000" flipV="1">
            <a:off x="1995456" y="3832324"/>
            <a:ext cx="4737133" cy="162713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6732060" y="5518678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b="1" dirty="0" err="1" smtClean="0">
                <a:solidFill>
                  <a:srgbClr val="00477F"/>
                </a:solidFill>
              </a:rPr>
              <a:t>Publish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also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makes</a:t>
            </a:r>
            <a:r>
              <a:rPr kumimoji="0" lang="fr-FR" sz="1200" dirty="0" smtClean="0">
                <a:solidFill>
                  <a:srgbClr val="00477F"/>
                </a:solidFill>
              </a:rPr>
              <a:t> a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save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258" y="1165194"/>
            <a:ext cx="6102485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17</a:t>
            </a:fld>
            <a:endParaRPr lang="fr-CA" dirty="0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</a:t>
            </a:r>
            <a:r>
              <a:rPr lang="fr-FR" dirty="0" err="1" smtClean="0"/>
              <a:t>internal</a:t>
            </a:r>
            <a:r>
              <a:rPr lang="fr-FR" dirty="0" smtClean="0"/>
              <a:t> 1/2</a:t>
            </a:r>
            <a:endParaRPr lang="fr-FR" dirty="0"/>
          </a:p>
        </p:txBody>
      </p:sp>
      <p:cxnSp>
        <p:nvCxnSpPr>
          <p:cNvPr id="1203220" name="AutoShape 20"/>
          <p:cNvCxnSpPr>
            <a:cxnSpLocks noChangeShapeType="1"/>
            <a:stCxn id="34" idx="1"/>
          </p:cNvCxnSpPr>
          <p:nvPr/>
        </p:nvCxnSpPr>
        <p:spPr bwMode="auto">
          <a:xfrm rot="10800000" flipV="1">
            <a:off x="2981308" y="1435160"/>
            <a:ext cx="3751281" cy="90462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6732588" y="1185862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err="1" smtClean="0">
                <a:solidFill>
                  <a:srgbClr val="00477F"/>
                </a:solidFill>
              </a:rPr>
              <a:t>Only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difference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with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:</a:t>
            </a:r>
            <a:r>
              <a:rPr kumimoji="0" lang="fr-FR" sz="1200" dirty="0" smtClean="0">
                <a:solidFill>
                  <a:srgbClr val="00477F"/>
                </a:solidFill>
              </a:rPr>
              <a:t> no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field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65193"/>
            <a:ext cx="6102485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18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{B3} </a:t>
            </a:r>
            <a:r>
              <a:rPr lang="fr-FR" dirty="0" err="1" smtClean="0"/>
              <a:t>Define</a:t>
            </a:r>
            <a:r>
              <a:rPr lang="fr-FR" dirty="0" smtClean="0"/>
              <a:t> values – </a:t>
            </a:r>
            <a:r>
              <a:rPr lang="fr-FR" dirty="0" err="1" smtClean="0"/>
              <a:t>internal</a:t>
            </a:r>
            <a:r>
              <a:rPr lang="fr-FR" dirty="0" smtClean="0"/>
              <a:t> 2/2</a:t>
            </a:r>
            <a:endParaRPr lang="fr-FR" dirty="0"/>
          </a:p>
        </p:txBody>
      </p:sp>
      <p:cxnSp>
        <p:nvCxnSpPr>
          <p:cNvPr id="11" name="AutoShape 20"/>
          <p:cNvCxnSpPr>
            <a:cxnSpLocks noChangeShapeType="1"/>
            <a:stCxn id="12" idx="1"/>
          </p:cNvCxnSpPr>
          <p:nvPr/>
        </p:nvCxnSpPr>
        <p:spPr bwMode="auto">
          <a:xfrm rot="10800000" flipV="1">
            <a:off x="2981304" y="1435160"/>
            <a:ext cx="3751285" cy="90462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732588" y="1185862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err="1" smtClean="0">
                <a:solidFill>
                  <a:srgbClr val="00477F"/>
                </a:solidFill>
              </a:rPr>
              <a:t>Only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difference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with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:</a:t>
            </a:r>
            <a:r>
              <a:rPr kumimoji="0" lang="fr-FR" sz="1200" dirty="0" smtClean="0">
                <a:solidFill>
                  <a:srgbClr val="00477F"/>
                </a:solidFill>
              </a:rPr>
              <a:t> no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field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765" y="1185860"/>
            <a:ext cx="6037677" cy="4433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19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{D1e} </a:t>
            </a:r>
            <a:r>
              <a:rPr lang="fr-FR" dirty="0" err="1" smtClean="0"/>
              <a:t>Publish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630317" y="1728277"/>
            <a:ext cx="354607" cy="18466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6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b="1" dirty="0" smtClean="0">
                <a:solidFill>
                  <a:srgbClr val="00477F"/>
                </a:solidFill>
              </a:rPr>
              <a:t>Type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/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internal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17" idx="1"/>
            <a:endCxn id="16" idx="3"/>
          </p:cNvCxnSpPr>
          <p:nvPr/>
        </p:nvCxnSpPr>
        <p:spPr bwMode="auto">
          <a:xfrm rot="10800000" flipV="1">
            <a:off x="1984925" y="1487518"/>
            <a:ext cx="4538135" cy="33309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1301700" y="1968480"/>
            <a:ext cx="1570059" cy="58477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32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1912943"/>
            <a:ext cx="2009787" cy="110799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subsidiary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phase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301700" y="2771766"/>
            <a:ext cx="1570059" cy="2616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5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526407" y="5826069"/>
            <a:ext cx="2893048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extracted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EDMS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through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they</a:t>
            </a:r>
            <a:r>
              <a:rPr kumimoji="0" lang="fr-FR" sz="1200" dirty="0" smtClean="0">
                <a:solidFill>
                  <a:srgbClr val="00477F"/>
                </a:solidFill>
              </a:rPr>
              <a:t> are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recipients</a:t>
            </a:r>
            <a:r>
              <a:rPr kumimoji="0" lang="fr-FR" sz="1200" dirty="0" smtClean="0">
                <a:solidFill>
                  <a:srgbClr val="00477F"/>
                </a:solidFill>
              </a:rPr>
              <a:t> of the 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  <a:stCxn id="23" idx="1"/>
            <a:endCxn id="22" idx="3"/>
          </p:cNvCxnSpPr>
          <p:nvPr/>
        </p:nvCxnSpPr>
        <p:spPr bwMode="auto">
          <a:xfrm rot="10800000">
            <a:off x="2871760" y="2260869"/>
            <a:ext cx="3651297" cy="20607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35" name="AutoShape 20"/>
          <p:cNvCxnSpPr>
            <a:cxnSpLocks noChangeShapeType="1"/>
            <a:stCxn id="29" idx="0"/>
          </p:cNvCxnSpPr>
          <p:nvPr/>
        </p:nvCxnSpPr>
        <p:spPr bwMode="auto">
          <a:xfrm rot="16200000" flipV="1">
            <a:off x="371817" y="4224955"/>
            <a:ext cx="2761396" cy="44083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1812882" y="3246435"/>
            <a:ext cx="1606572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506629" y="3392487"/>
            <a:ext cx="584208" cy="10772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565505" y="3392487"/>
            <a:ext cx="912825" cy="10772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770435" y="3392487"/>
            <a:ext cx="365130" cy="10772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2324064" y="3503843"/>
            <a:ext cx="365130" cy="10772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44" name="AutoShape 20"/>
          <p:cNvCxnSpPr>
            <a:cxnSpLocks noChangeShapeType="1"/>
          </p:cNvCxnSpPr>
          <p:nvPr/>
        </p:nvCxnSpPr>
        <p:spPr bwMode="auto">
          <a:xfrm rot="10800000" flipV="1">
            <a:off x="3565505" y="2802260"/>
            <a:ext cx="2957556" cy="45746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49" name="Rectangle 48"/>
          <p:cNvSpPr/>
          <p:nvPr/>
        </p:nvSpPr>
        <p:spPr bwMode="auto">
          <a:xfrm>
            <a:off x="1812882" y="3648078"/>
            <a:ext cx="2044728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812882" y="3940182"/>
            <a:ext cx="2044728" cy="18466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6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6523059" y="3409920"/>
            <a:ext cx="2009787" cy="171739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smtClean="0">
                <a:solidFill>
                  <a:srgbClr val="00477F"/>
                </a:solidFill>
              </a:rPr>
              <a:t>Extranet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URL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that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was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created</a:t>
            </a:r>
            <a:r>
              <a:rPr kumimoji="0" lang="fr-FR" sz="1200" dirty="0" smtClean="0">
                <a:solidFill>
                  <a:srgbClr val="00477F"/>
                </a:solidFill>
              </a:rPr>
              <a:t> for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+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login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and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password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These</a:t>
            </a:r>
            <a:r>
              <a:rPr kumimoji="0" lang="fr-FR" sz="1200" dirty="0" smtClean="0">
                <a:solidFill>
                  <a:srgbClr val="00477F"/>
                </a:solidFill>
              </a:rPr>
              <a:t> data are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displayed</a:t>
            </a:r>
            <a:r>
              <a:rPr kumimoji="0" lang="fr-FR" sz="1200" dirty="0" smtClean="0">
                <a:solidFill>
                  <a:srgbClr val="00477F"/>
                </a:solidFill>
              </a:rPr>
              <a:t> on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screen</a:t>
            </a:r>
            <a:r>
              <a:rPr kumimoji="0" lang="fr-FR" sz="1200" dirty="0" smtClean="0">
                <a:solidFill>
                  <a:srgbClr val="00477F"/>
                </a:solidFill>
              </a:rPr>
              <a:t> but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will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present</a:t>
            </a:r>
            <a:r>
              <a:rPr kumimoji="0" lang="fr-FR" sz="1200" dirty="0" smtClean="0">
                <a:solidFill>
                  <a:srgbClr val="00477F"/>
                </a:solidFill>
              </a:rPr>
              <a:t>  in the 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52" name="AutoShape 20"/>
          <p:cNvCxnSpPr>
            <a:cxnSpLocks noChangeShapeType="1"/>
            <a:stCxn id="51" idx="1"/>
          </p:cNvCxnSpPr>
          <p:nvPr/>
        </p:nvCxnSpPr>
        <p:spPr bwMode="auto">
          <a:xfrm rot="10800000">
            <a:off x="3857611" y="3811225"/>
            <a:ext cx="2665448" cy="45739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4" name="AutoShape 20"/>
          <p:cNvCxnSpPr>
            <a:cxnSpLocks noChangeShapeType="1"/>
            <a:stCxn id="51" idx="1"/>
          </p:cNvCxnSpPr>
          <p:nvPr/>
        </p:nvCxnSpPr>
        <p:spPr bwMode="auto">
          <a:xfrm rot="10800000">
            <a:off x="3857665" y="4060519"/>
            <a:ext cx="2665395" cy="20809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60" name="Text Box 12"/>
          <p:cNvSpPr txBox="1">
            <a:spLocks noChangeArrowheads="1"/>
          </p:cNvSpPr>
          <p:nvPr/>
        </p:nvSpPr>
        <p:spPr bwMode="auto">
          <a:xfrm>
            <a:off x="6523088" y="5143714"/>
            <a:ext cx="2009787" cy="151426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smtClean="0">
                <a:solidFill>
                  <a:srgbClr val="00477F"/>
                </a:solidFill>
              </a:rPr>
              <a:t>FTP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address</a:t>
            </a:r>
            <a:r>
              <a:rPr kumimoji="0" lang="fr-FR" sz="1200" dirty="0" smtClean="0">
                <a:solidFill>
                  <a:srgbClr val="00477F"/>
                </a:solidFill>
              </a:rPr>
              <a:t> for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+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login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and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password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These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data </a:t>
            </a:r>
            <a:r>
              <a:rPr kumimoji="0" lang="fr-FR" sz="1200" dirty="0" smtClean="0">
                <a:solidFill>
                  <a:srgbClr val="00477F"/>
                </a:solidFill>
              </a:rPr>
              <a:t>are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displayed</a:t>
            </a:r>
            <a:r>
              <a:rPr kumimoji="0" lang="fr-FR" sz="1200" dirty="0" smtClean="0">
                <a:solidFill>
                  <a:srgbClr val="00477F"/>
                </a:solidFill>
              </a:rPr>
              <a:t> on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screen</a:t>
            </a:r>
            <a:r>
              <a:rPr kumimoji="0" lang="fr-FR" sz="1200" dirty="0" smtClean="0">
                <a:solidFill>
                  <a:srgbClr val="00477F"/>
                </a:solidFill>
              </a:rPr>
              <a:t> but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will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present</a:t>
            </a:r>
            <a:r>
              <a:rPr kumimoji="0" lang="fr-FR" sz="1200" dirty="0" smtClean="0">
                <a:solidFill>
                  <a:srgbClr val="00477F"/>
                </a:solidFill>
              </a:rPr>
              <a:t>  in the 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1812882" y="4305312"/>
            <a:ext cx="2044728" cy="276999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2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62" name="AutoShape 20"/>
          <p:cNvCxnSpPr>
            <a:cxnSpLocks noChangeShapeType="1"/>
          </p:cNvCxnSpPr>
          <p:nvPr/>
        </p:nvCxnSpPr>
        <p:spPr bwMode="auto">
          <a:xfrm rot="10800000">
            <a:off x="3857614" y="4506535"/>
            <a:ext cx="2665443" cy="85765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3565504" y="5825266"/>
            <a:ext cx="2893048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Editable part of the e-mail. It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already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filled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with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name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67" name="AutoShape 20"/>
          <p:cNvCxnSpPr>
            <a:cxnSpLocks noChangeShapeType="1"/>
            <a:stCxn id="65" idx="0"/>
          </p:cNvCxnSpPr>
          <p:nvPr/>
        </p:nvCxnSpPr>
        <p:spPr bwMode="auto">
          <a:xfrm rot="16200000" flipV="1">
            <a:off x="3296125" y="4109363"/>
            <a:ext cx="889902" cy="254190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B484D-7C50-40B2-8ECB-CD53E612633E}" type="slidenum">
              <a:rPr lang="fr-CA"/>
              <a:pPr/>
              <a:t>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  <p:sp>
        <p:nvSpPr>
          <p:cNvPr id="1224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User’s rights</a:t>
            </a:r>
          </a:p>
        </p:txBody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dirty="0" smtClean="0"/>
              <a:t>User Perenco</a:t>
            </a:r>
            <a:endParaRPr lang="fr-FR" dirty="0"/>
          </a:p>
          <a:p>
            <a:pPr lvl="1">
              <a:lnSpc>
                <a:spcPct val="90000"/>
              </a:lnSpc>
            </a:pPr>
            <a:r>
              <a:rPr lang="fr-FR" dirty="0" smtClean="0"/>
              <a:t>Access </a:t>
            </a:r>
            <a:r>
              <a:rPr lang="fr-FR" dirty="0" smtClean="0"/>
              <a:t>or no </a:t>
            </a:r>
            <a:r>
              <a:rPr lang="fr-FR" dirty="0" err="1" smtClean="0"/>
              <a:t>access</a:t>
            </a:r>
            <a:r>
              <a:rPr lang="fr-FR" dirty="0" smtClean="0"/>
              <a:t> to the MDR module</a:t>
            </a:r>
            <a:endParaRPr lang="fr-FR" dirty="0" smtClean="0"/>
          </a:p>
          <a:p>
            <a:pPr lvl="1">
              <a:lnSpc>
                <a:spcPct val="90000"/>
              </a:lnSpc>
            </a:pPr>
            <a:r>
              <a:rPr lang="fr-FR" dirty="0" smtClean="0"/>
              <a:t>User has </a:t>
            </a:r>
            <a:r>
              <a:rPr lang="fr-FR" dirty="0" err="1" smtClean="0"/>
              <a:t>created</a:t>
            </a:r>
            <a:r>
              <a:rPr lang="fr-FR" dirty="0" smtClean="0"/>
              <a:t> a MDR </a:t>
            </a:r>
            <a:r>
              <a:rPr lang="fr-FR" dirty="0" err="1" smtClean="0"/>
              <a:t>workflow</a:t>
            </a:r>
            <a:endParaRPr lang="fr-FR" dirty="0" smtClean="0"/>
          </a:p>
          <a:p>
            <a:pPr lvl="1">
              <a:lnSpc>
                <a:spcPct val="90000"/>
              </a:lnSpc>
            </a:pPr>
            <a:r>
              <a:rPr lang="fr-FR" dirty="0" smtClean="0"/>
              <a:t>User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declared</a:t>
            </a:r>
            <a:r>
              <a:rPr lang="fr-FR" dirty="0" smtClean="0"/>
              <a:t> on a MDR </a:t>
            </a:r>
            <a:r>
              <a:rPr lang="fr-FR" dirty="0" err="1" smtClean="0"/>
              <a:t>workflow</a:t>
            </a:r>
            <a:r>
              <a:rPr lang="fr-FR" dirty="0" smtClean="0"/>
              <a:t> (</a:t>
            </a:r>
            <a:r>
              <a:rPr lang="fr-FR" dirty="0" err="1" smtClean="0"/>
              <a:t>internal</a:t>
            </a:r>
            <a:r>
              <a:rPr lang="fr-FR" dirty="0" smtClean="0"/>
              <a:t> or </a:t>
            </a:r>
            <a:r>
              <a:rPr lang="fr-FR" dirty="0" err="1" smtClean="0"/>
              <a:t>external</a:t>
            </a:r>
            <a:r>
              <a:rPr lang="fr-FR" dirty="0" smtClean="0"/>
              <a:t>)</a:t>
            </a: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User </a:t>
            </a:r>
            <a:r>
              <a:rPr lang="fr-FR" dirty="0" err="1" smtClean="0"/>
              <a:t>Contractor</a:t>
            </a:r>
            <a:endParaRPr lang="fr-FR" dirty="0" smtClean="0"/>
          </a:p>
          <a:p>
            <a:pPr lvl="1">
              <a:lnSpc>
                <a:spcPct val="90000"/>
              </a:lnSpc>
            </a:pPr>
            <a:r>
              <a:rPr lang="fr-FR" dirty="0" smtClean="0"/>
              <a:t>User </a:t>
            </a:r>
            <a:r>
              <a:rPr lang="fr-FR" dirty="0" err="1" smtClean="0"/>
              <a:t>declared</a:t>
            </a:r>
            <a:r>
              <a:rPr lang="fr-FR" dirty="0" smtClean="0"/>
              <a:t> on an (</a:t>
            </a:r>
            <a:r>
              <a:rPr lang="fr-FR" dirty="0" err="1" smtClean="0"/>
              <a:t>external</a:t>
            </a:r>
            <a:r>
              <a:rPr lang="fr-FR" dirty="0" smtClean="0"/>
              <a:t>) MDR </a:t>
            </a:r>
            <a:r>
              <a:rPr lang="fr-FR" dirty="0" err="1" smtClean="0"/>
              <a:t>workflow</a:t>
            </a: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err="1" smtClean="0"/>
              <a:t>Admin</a:t>
            </a:r>
            <a:endParaRPr lang="fr-FR" dirty="0"/>
          </a:p>
          <a:p>
            <a:pPr lvl="1">
              <a:lnSpc>
                <a:spcPct val="90000"/>
              </a:lnSpc>
            </a:pPr>
            <a:r>
              <a:rPr lang="fr-FR" dirty="0" smtClean="0"/>
              <a:t>In </a:t>
            </a:r>
            <a:r>
              <a:rPr lang="fr-FR" dirty="0" err="1" smtClean="0"/>
              <a:t>Perenco</a:t>
            </a:r>
            <a:r>
              <a:rPr lang="fr-FR" dirty="0" smtClean="0"/>
              <a:t> &gt; </a:t>
            </a: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smtClean="0"/>
              <a:t>team</a:t>
            </a:r>
            <a:endParaRPr lang="fr-F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766" y="1185860"/>
            <a:ext cx="6037676" cy="443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20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{D1i} </a:t>
            </a:r>
            <a:r>
              <a:rPr lang="fr-FR" dirty="0" err="1" smtClean="0"/>
              <a:t>Publish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630317" y="1728277"/>
            <a:ext cx="354607" cy="18466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6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b="1" dirty="0" smtClean="0">
                <a:solidFill>
                  <a:srgbClr val="00477F"/>
                </a:solidFill>
              </a:rPr>
              <a:t>Type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/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internal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17" idx="1"/>
            <a:endCxn id="16" idx="3"/>
          </p:cNvCxnSpPr>
          <p:nvPr/>
        </p:nvCxnSpPr>
        <p:spPr bwMode="auto">
          <a:xfrm rot="10800000" flipV="1">
            <a:off x="1984925" y="1487518"/>
            <a:ext cx="4538135" cy="33309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1301700" y="1968480"/>
            <a:ext cx="1570059" cy="58477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32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1912943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1200" dirty="0" smtClean="0">
                <a:solidFill>
                  <a:srgbClr val="00477F"/>
                </a:solidFill>
              </a:rPr>
              <a:t> values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subsidiary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b="1" dirty="0" smtClean="0">
                <a:solidFill>
                  <a:srgbClr val="00477F"/>
                </a:solidFill>
              </a:rPr>
              <a:t> phase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301700" y="2771766"/>
            <a:ext cx="1570059" cy="2616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5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526407" y="5826069"/>
            <a:ext cx="2893048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Internal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that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coming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step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they</a:t>
            </a:r>
            <a:r>
              <a:rPr kumimoji="0" lang="fr-FR" sz="1200" dirty="0" smtClean="0">
                <a:solidFill>
                  <a:srgbClr val="00477F"/>
                </a:solidFill>
              </a:rPr>
              <a:t> are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recipients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of the 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  <a:stCxn id="23" idx="1"/>
            <a:endCxn id="22" idx="3"/>
          </p:cNvCxnSpPr>
          <p:nvPr/>
        </p:nvCxnSpPr>
        <p:spPr bwMode="auto">
          <a:xfrm rot="10800000">
            <a:off x="2871760" y="2260869"/>
            <a:ext cx="3651297" cy="10450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35" name="AutoShape 20"/>
          <p:cNvCxnSpPr>
            <a:cxnSpLocks noChangeShapeType="1"/>
            <a:stCxn id="29" idx="0"/>
          </p:cNvCxnSpPr>
          <p:nvPr/>
        </p:nvCxnSpPr>
        <p:spPr bwMode="auto">
          <a:xfrm rot="16200000" flipV="1">
            <a:off x="371817" y="4224955"/>
            <a:ext cx="2761396" cy="44083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1812882" y="3246435"/>
            <a:ext cx="1168416" cy="15388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273403" y="3392487"/>
            <a:ext cx="876311" cy="11135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478331" y="3392487"/>
            <a:ext cx="657234" cy="11135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812882" y="3503843"/>
            <a:ext cx="365130" cy="107722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44" name="AutoShape 20"/>
          <p:cNvCxnSpPr>
            <a:cxnSpLocks noChangeShapeType="1"/>
          </p:cNvCxnSpPr>
          <p:nvPr/>
        </p:nvCxnSpPr>
        <p:spPr bwMode="auto">
          <a:xfrm rot="10800000" flipV="1">
            <a:off x="3565505" y="2802260"/>
            <a:ext cx="2957556" cy="45746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2" name="AutoShape 20"/>
          <p:cNvCxnSpPr>
            <a:cxnSpLocks noChangeShapeType="1"/>
          </p:cNvCxnSpPr>
          <p:nvPr/>
        </p:nvCxnSpPr>
        <p:spPr bwMode="auto">
          <a:xfrm rot="10800000">
            <a:off x="3857611" y="3811203"/>
            <a:ext cx="2665448" cy="45741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54" name="AutoShape 20"/>
          <p:cNvCxnSpPr>
            <a:cxnSpLocks noChangeShapeType="1"/>
          </p:cNvCxnSpPr>
          <p:nvPr/>
        </p:nvCxnSpPr>
        <p:spPr bwMode="auto">
          <a:xfrm rot="10800000">
            <a:off x="3857643" y="4060497"/>
            <a:ext cx="2665417" cy="20812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60" name="Text Box 12"/>
          <p:cNvSpPr txBox="1">
            <a:spLocks noChangeArrowheads="1"/>
          </p:cNvSpPr>
          <p:nvPr/>
        </p:nvSpPr>
        <p:spPr bwMode="auto">
          <a:xfrm>
            <a:off x="6523088" y="3367717"/>
            <a:ext cx="2009787" cy="151426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smtClean="0">
                <a:solidFill>
                  <a:srgbClr val="00477F"/>
                </a:solidFill>
              </a:rPr>
              <a:t>FTP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address</a:t>
            </a:r>
            <a:r>
              <a:rPr kumimoji="0" lang="fr-FR" sz="1200" dirty="0" smtClean="0">
                <a:solidFill>
                  <a:srgbClr val="00477F"/>
                </a:solidFill>
              </a:rPr>
              <a:t> for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project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+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login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password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These</a:t>
            </a:r>
            <a:r>
              <a:rPr kumimoji="0" lang="fr-FR" sz="1200" dirty="0" smtClean="0">
                <a:solidFill>
                  <a:srgbClr val="00477F"/>
                </a:solidFill>
              </a:rPr>
              <a:t> data are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displayed</a:t>
            </a:r>
            <a:r>
              <a:rPr kumimoji="0" lang="fr-FR" sz="1200" dirty="0" smtClean="0">
                <a:solidFill>
                  <a:srgbClr val="00477F"/>
                </a:solidFill>
              </a:rPr>
              <a:t> on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screen</a:t>
            </a:r>
            <a:r>
              <a:rPr kumimoji="0" lang="fr-FR" sz="1200" dirty="0" smtClean="0">
                <a:solidFill>
                  <a:srgbClr val="00477F"/>
                </a:solidFill>
              </a:rPr>
              <a:t> but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will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present</a:t>
            </a:r>
            <a:r>
              <a:rPr kumimoji="0" lang="fr-FR" sz="1200" dirty="0" smtClean="0">
                <a:solidFill>
                  <a:srgbClr val="00477F"/>
                </a:solidFill>
              </a:rPr>
              <a:t>  in the 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1812882" y="3605262"/>
            <a:ext cx="2044728" cy="55399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2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2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62" name="AutoShape 20"/>
          <p:cNvCxnSpPr>
            <a:cxnSpLocks noChangeShapeType="1"/>
          </p:cNvCxnSpPr>
          <p:nvPr/>
        </p:nvCxnSpPr>
        <p:spPr bwMode="auto">
          <a:xfrm rot="10800000">
            <a:off x="3857614" y="4506535"/>
            <a:ext cx="2665443" cy="85765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3565504" y="5825266"/>
            <a:ext cx="2893048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Editable part of the e-mail. It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already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filled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with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name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67" name="AutoShape 20"/>
          <p:cNvCxnSpPr>
            <a:cxnSpLocks noChangeShapeType="1"/>
            <a:stCxn id="65" idx="0"/>
          </p:cNvCxnSpPr>
          <p:nvPr/>
        </p:nvCxnSpPr>
        <p:spPr bwMode="auto">
          <a:xfrm rot="16200000" flipV="1">
            <a:off x="3296125" y="4109363"/>
            <a:ext cx="889902" cy="254190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21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 smtClean="0"/>
              <a:t> + 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External</a:t>
            </a:r>
            <a:r>
              <a:rPr lang="fr-FR" dirty="0" smtClean="0"/>
              <a:t> MDR </a:t>
            </a:r>
            <a:r>
              <a:rPr lang="fr-FR" dirty="0" err="1" smtClean="0"/>
              <a:t>workflow</a:t>
            </a:r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953" y="927100"/>
            <a:ext cx="3468735" cy="560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2900641" y="1055655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22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07953" y="1895454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23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117652" y="1603350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slides</a:t>
            </a:r>
            <a:r>
              <a:rPr lang="fr-FR" sz="1600" dirty="0" smtClean="0"/>
              <a:t> 24-28</a:t>
            </a:r>
            <a:endParaRPr lang="fr-FR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753899" y="2954331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29</a:t>
            </a:r>
            <a:endParaRPr lang="fr-FR" sz="1600" dirty="0"/>
          </a:p>
        </p:txBody>
      </p:sp>
      <p:sp>
        <p:nvSpPr>
          <p:cNvPr id="20" name="ZoneTexte 19"/>
          <p:cNvSpPr txBox="1"/>
          <p:nvPr/>
        </p:nvSpPr>
        <p:spPr>
          <a:xfrm>
            <a:off x="900057" y="3830643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30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3534823" y="1556900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37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155648" y="4524390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31</a:t>
            </a:r>
            <a:endParaRPr lang="fr-FR" sz="16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155648" y="6298198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32</a:t>
            </a:r>
            <a:endParaRPr lang="fr-FR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62959" y="4999059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33</a:t>
            </a:r>
            <a:endParaRPr lang="fr-FR" sz="1600" dirty="0"/>
          </a:p>
        </p:txBody>
      </p:sp>
      <p:sp>
        <p:nvSpPr>
          <p:cNvPr id="25" name="ZoneTexte 24"/>
          <p:cNvSpPr txBox="1"/>
          <p:nvPr/>
        </p:nvSpPr>
        <p:spPr>
          <a:xfrm>
            <a:off x="3631694" y="5168336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34</a:t>
            </a:r>
            <a:endParaRPr lang="fr-FR" sz="1600" dirty="0"/>
          </a:p>
        </p:txBody>
      </p:sp>
      <p:sp>
        <p:nvSpPr>
          <p:cNvPr id="26" name="ZoneTexte 25"/>
          <p:cNvSpPr txBox="1"/>
          <p:nvPr/>
        </p:nvSpPr>
        <p:spPr>
          <a:xfrm>
            <a:off x="2664338" y="6128921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slides</a:t>
            </a:r>
            <a:r>
              <a:rPr lang="fr-FR" sz="1600" dirty="0" smtClean="0"/>
              <a:t> 35-36</a:t>
            </a:r>
            <a:endParaRPr lang="fr-FR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9962" y="972666"/>
            <a:ext cx="1357305" cy="198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6345" y="2801172"/>
            <a:ext cx="1357305" cy="373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26"/>
          <p:cNvCxnSpPr/>
          <p:nvPr/>
        </p:nvCxnSpPr>
        <p:spPr bwMode="auto">
          <a:xfrm>
            <a:off x="2045636" y="1895454"/>
            <a:ext cx="3881936" cy="16927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9" name="Connecteur droit 28"/>
          <p:cNvCxnSpPr/>
          <p:nvPr/>
        </p:nvCxnSpPr>
        <p:spPr bwMode="auto">
          <a:xfrm>
            <a:off x="2900641" y="2064731"/>
            <a:ext cx="2993800" cy="16927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2" name="Connecteur droit 31"/>
          <p:cNvCxnSpPr/>
          <p:nvPr/>
        </p:nvCxnSpPr>
        <p:spPr bwMode="auto">
          <a:xfrm>
            <a:off x="3534823" y="2234008"/>
            <a:ext cx="2359618" cy="16927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4" name="Connecteur droit 33"/>
          <p:cNvCxnSpPr/>
          <p:nvPr/>
        </p:nvCxnSpPr>
        <p:spPr bwMode="auto">
          <a:xfrm>
            <a:off x="2664338" y="3976695"/>
            <a:ext cx="4830845" cy="97088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6" name="Connecteur droit 35"/>
          <p:cNvCxnSpPr/>
          <p:nvPr/>
        </p:nvCxnSpPr>
        <p:spPr bwMode="auto">
          <a:xfrm>
            <a:off x="2664338" y="4670442"/>
            <a:ext cx="4830845" cy="469642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8" name="Connecteur droit 37"/>
          <p:cNvCxnSpPr/>
          <p:nvPr/>
        </p:nvCxnSpPr>
        <p:spPr bwMode="auto">
          <a:xfrm flipV="1">
            <a:off x="3406787" y="5233880"/>
            <a:ext cx="4088396" cy="273010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40" name="Connecteur droit 39"/>
          <p:cNvCxnSpPr/>
          <p:nvPr/>
        </p:nvCxnSpPr>
        <p:spPr bwMode="auto">
          <a:xfrm flipV="1">
            <a:off x="2664338" y="5370385"/>
            <a:ext cx="4830845" cy="758536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1165194"/>
            <a:ext cx="6146440" cy="430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22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Authentication</a:t>
            </a:r>
            <a:endParaRPr lang="fr-FR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through</a:t>
            </a:r>
            <a:r>
              <a:rPr kumimoji="0" lang="fr-FR" sz="1200" dirty="0" smtClean="0">
                <a:solidFill>
                  <a:srgbClr val="00477F"/>
                </a:solidFill>
              </a:rPr>
              <a:t> a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dedicated</a:t>
            </a:r>
            <a:r>
              <a:rPr kumimoji="0" lang="fr-FR" sz="1200" dirty="0" smtClean="0">
                <a:solidFill>
                  <a:srgbClr val="00477F"/>
                </a:solidFill>
              </a:rPr>
              <a:t> Extranet URL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338213" y="2151045"/>
            <a:ext cx="1424007" cy="70788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40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9" y="2887326"/>
            <a:ext cx="20097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Login </a:t>
            </a:r>
            <a:r>
              <a:rPr kumimoji="0" lang="fr-FR" sz="1200" dirty="0" smtClean="0">
                <a:solidFill>
                  <a:srgbClr val="00477F"/>
                </a:solidFill>
              </a:rPr>
              <a:t>and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password</a:t>
            </a:r>
            <a:r>
              <a:rPr kumimoji="0" lang="fr-FR" sz="1200" dirty="0" smtClean="0">
                <a:solidFill>
                  <a:srgbClr val="00477F"/>
                </a:solidFill>
              </a:rPr>
              <a:t> are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filled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762220" y="2625714"/>
            <a:ext cx="474669" cy="26161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5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30" name="AutoShape 20"/>
          <p:cNvCxnSpPr>
            <a:cxnSpLocks noChangeShapeType="1"/>
            <a:stCxn id="23" idx="1"/>
            <a:endCxn id="22" idx="3"/>
          </p:cNvCxnSpPr>
          <p:nvPr/>
        </p:nvCxnSpPr>
        <p:spPr bwMode="auto">
          <a:xfrm rot="10800000">
            <a:off x="2762221" y="2504989"/>
            <a:ext cx="3760839" cy="62378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6523059" y="3648078"/>
            <a:ext cx="2009787" cy="151426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to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stage in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pending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MDR+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remarks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52" name="AutoShape 20"/>
          <p:cNvCxnSpPr>
            <a:cxnSpLocks noChangeShapeType="1"/>
            <a:stCxn id="51" idx="1"/>
            <a:endCxn id="26" idx="3"/>
          </p:cNvCxnSpPr>
          <p:nvPr/>
        </p:nvCxnSpPr>
        <p:spPr bwMode="auto">
          <a:xfrm rot="10800000">
            <a:off x="3236889" y="2756519"/>
            <a:ext cx="3286170" cy="164869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6523060" y="1736818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This page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does</a:t>
            </a:r>
            <a:r>
              <a:rPr kumimoji="0" lang="fr-FR" sz="1200" dirty="0" smtClean="0">
                <a:solidFill>
                  <a:srgbClr val="00477F"/>
                </a:solidFill>
              </a:rPr>
              <a:t> not display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any</a:t>
            </a:r>
            <a:r>
              <a:rPr kumimoji="0" lang="fr-FR" sz="1200" dirty="0" smtClean="0">
                <a:solidFill>
                  <a:srgbClr val="00477F"/>
                </a:solidFill>
              </a:rPr>
              <a:t> information as long as the user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authenticated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" y="1165194"/>
            <a:ext cx="5867415" cy="430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23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{C1e} </a:t>
            </a:r>
            <a:r>
              <a:rPr lang="fr-FR" dirty="0" err="1" smtClean="0"/>
              <a:t>Download</a:t>
            </a:r>
            <a:r>
              <a:rPr lang="fr-FR" dirty="0" smtClean="0"/>
              <a:t> MDR </a:t>
            </a:r>
            <a:r>
              <a:rPr lang="fr-FR" dirty="0" err="1" smtClean="0"/>
              <a:t>template</a:t>
            </a:r>
            <a:endParaRPr lang="fr-FR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through</a:t>
            </a:r>
            <a:r>
              <a:rPr kumimoji="0" lang="fr-FR" sz="1200" dirty="0" smtClean="0">
                <a:solidFill>
                  <a:srgbClr val="00477F"/>
                </a:solidFill>
              </a:rPr>
              <a:t> a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dedicated</a:t>
            </a:r>
            <a:r>
              <a:rPr kumimoji="0" lang="fr-FR" sz="1200" dirty="0" smtClean="0">
                <a:solidFill>
                  <a:srgbClr val="00477F"/>
                </a:solidFill>
              </a:rPr>
              <a:t> Extranet URL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338213" y="1945255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 of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 information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301700" y="2443149"/>
            <a:ext cx="474669" cy="20005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7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cxnSp>
        <p:nvCxnSpPr>
          <p:cNvPr id="30" name="AutoShape 20"/>
          <p:cNvCxnSpPr>
            <a:cxnSpLocks noChangeShapeType="1"/>
            <a:stCxn id="23" idx="1"/>
            <a:endCxn id="22" idx="3"/>
          </p:cNvCxnSpPr>
          <p:nvPr/>
        </p:nvCxnSpPr>
        <p:spPr bwMode="auto">
          <a:xfrm rot="10800000">
            <a:off x="2762220" y="2029894"/>
            <a:ext cx="3760836" cy="38164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6523059" y="2966915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Template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 CSV file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a PDF file (notice)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52" name="AutoShape 20"/>
          <p:cNvCxnSpPr>
            <a:cxnSpLocks noChangeShapeType="1"/>
            <a:stCxn id="51" idx="1"/>
            <a:endCxn id="26" idx="3"/>
          </p:cNvCxnSpPr>
          <p:nvPr/>
        </p:nvCxnSpPr>
        <p:spPr bwMode="auto">
          <a:xfrm rot="10800000">
            <a:off x="1776369" y="2543177"/>
            <a:ext cx="4746690" cy="77460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289678" y="5695894"/>
            <a:ext cx="2973384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Help: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link</a:t>
            </a:r>
            <a:r>
              <a:rPr kumimoji="0" lang="fr-FR" sz="1200" dirty="0" smtClean="0">
                <a:solidFill>
                  <a:srgbClr val="00477F"/>
                </a:solidFill>
              </a:rPr>
              <a:t> to a PDF file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Accessible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all Extranet MDR module pages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6" name="AutoShape 20"/>
          <p:cNvCxnSpPr>
            <a:cxnSpLocks noChangeShapeType="1"/>
            <a:stCxn id="15" idx="0"/>
          </p:cNvCxnSpPr>
          <p:nvPr/>
        </p:nvCxnSpPr>
        <p:spPr bwMode="auto">
          <a:xfrm rot="16200000" flipV="1">
            <a:off x="-398387" y="3521137"/>
            <a:ext cx="3035048" cy="131446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523063" y="4115258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Display of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current</a:t>
            </a:r>
            <a:r>
              <a:rPr kumimoji="0" lang="fr-FR" sz="1200" dirty="0" smtClean="0">
                <a:solidFill>
                  <a:srgbClr val="00477F"/>
                </a:solidFill>
              </a:rPr>
              <a:t> stage in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(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here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)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4" name="AutoShape 20"/>
          <p:cNvCxnSpPr>
            <a:cxnSpLocks noChangeShapeType="1"/>
            <a:stCxn id="21" idx="1"/>
          </p:cNvCxnSpPr>
          <p:nvPr/>
        </p:nvCxnSpPr>
        <p:spPr bwMode="auto">
          <a:xfrm rot="10800000">
            <a:off x="982633" y="2162250"/>
            <a:ext cx="5540430" cy="240544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549672" y="5695894"/>
            <a:ext cx="2973384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the exchange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history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9" name="AutoShape 20"/>
          <p:cNvCxnSpPr>
            <a:cxnSpLocks noChangeShapeType="1"/>
          </p:cNvCxnSpPr>
          <p:nvPr/>
        </p:nvCxnSpPr>
        <p:spPr bwMode="auto">
          <a:xfrm rot="10800000">
            <a:off x="827030" y="2443150"/>
            <a:ext cx="4037111" cy="325274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6" y="1165194"/>
            <a:ext cx="5960553" cy="438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24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{D2ee} </a:t>
            </a:r>
            <a:r>
              <a:rPr lang="fr-FR" dirty="0" err="1" smtClean="0"/>
              <a:t>Upload</a:t>
            </a:r>
            <a:r>
              <a:rPr lang="fr-FR" dirty="0" smtClean="0"/>
              <a:t> the first </a:t>
            </a:r>
            <a:r>
              <a:rPr lang="fr-FR" dirty="0" err="1" smtClean="0"/>
              <a:t>External</a:t>
            </a:r>
            <a:r>
              <a:rPr lang="fr-FR" dirty="0" smtClean="0"/>
              <a:t> MDR – 1/4</a:t>
            </a:r>
            <a:endParaRPr lang="fr-FR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through</a:t>
            </a:r>
            <a:r>
              <a:rPr kumimoji="0" lang="fr-FR" sz="1200" dirty="0" smtClean="0">
                <a:solidFill>
                  <a:srgbClr val="00477F"/>
                </a:solidFill>
              </a:rPr>
              <a:t> a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dedicated</a:t>
            </a:r>
            <a:r>
              <a:rPr kumimoji="0" lang="fr-FR" sz="1200" dirty="0" smtClean="0">
                <a:solidFill>
                  <a:srgbClr val="00477F"/>
                </a:solidFill>
              </a:rPr>
              <a:t> Extranet URL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338213" y="1945255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Reminder</a:t>
            </a:r>
            <a:r>
              <a:rPr kumimoji="0" lang="fr-FR" sz="1200" dirty="0" smtClean="0">
                <a:solidFill>
                  <a:srgbClr val="00477F"/>
                </a:solidFill>
              </a:rPr>
              <a:t> of </a:t>
            </a:r>
            <a:r>
              <a:rPr kumimoji="0" lang="fr-FR" sz="1200" dirty="0" smtClean="0">
                <a:solidFill>
                  <a:srgbClr val="00477F"/>
                </a:solidFill>
              </a:rPr>
              <a:t>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30" name="AutoShape 20"/>
          <p:cNvCxnSpPr>
            <a:cxnSpLocks noChangeShapeType="1"/>
            <a:stCxn id="23" idx="1"/>
            <a:endCxn id="22" idx="3"/>
          </p:cNvCxnSpPr>
          <p:nvPr/>
        </p:nvCxnSpPr>
        <p:spPr bwMode="auto">
          <a:xfrm rot="10800000">
            <a:off x="2762220" y="2029894"/>
            <a:ext cx="3760836" cy="28008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6523056" y="2966915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selection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52" name="AutoShape 20"/>
          <p:cNvCxnSpPr>
            <a:cxnSpLocks noChangeShapeType="1"/>
            <a:stCxn id="51" idx="1"/>
          </p:cNvCxnSpPr>
          <p:nvPr/>
        </p:nvCxnSpPr>
        <p:spPr bwMode="auto">
          <a:xfrm rot="10800000">
            <a:off x="4624380" y="2543178"/>
            <a:ext cx="1898676" cy="56361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23056" y="3390652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No 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1200" dirty="0" smtClean="0">
                <a:solidFill>
                  <a:srgbClr val="00477F"/>
                </a:solidFill>
              </a:rPr>
              <a:t>: the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greyed</a:t>
            </a:r>
            <a:r>
              <a:rPr kumimoji="0" lang="fr-FR" sz="1200" dirty="0" smtClean="0">
                <a:solidFill>
                  <a:srgbClr val="00477F"/>
                </a:solidFill>
              </a:rPr>
              <a:t> out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</p:cNvCxnSpPr>
          <p:nvPr/>
        </p:nvCxnSpPr>
        <p:spPr bwMode="auto">
          <a:xfrm rot="10800000">
            <a:off x="3200376" y="2660841"/>
            <a:ext cx="3322680" cy="86969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523056" y="4049721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No 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transmitted</a:t>
            </a:r>
            <a:r>
              <a:rPr kumimoji="0" lang="fr-FR" sz="1200" dirty="0" smtClean="0">
                <a:solidFill>
                  <a:srgbClr val="00477F"/>
                </a:solidFill>
              </a:rPr>
              <a:t>: the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b="1" dirty="0" smtClean="0">
                <a:solidFill>
                  <a:srgbClr val="00477F"/>
                </a:solidFill>
              </a:rPr>
              <a:t> full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results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greyet</a:t>
            </a:r>
            <a:r>
              <a:rPr kumimoji="0" lang="fr-FR" sz="1200" dirty="0" smtClean="0">
                <a:solidFill>
                  <a:srgbClr val="00477F"/>
                </a:solidFill>
              </a:rPr>
              <a:t> out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9" name="AutoShape 20"/>
          <p:cNvCxnSpPr>
            <a:cxnSpLocks noChangeShapeType="1"/>
          </p:cNvCxnSpPr>
          <p:nvPr/>
        </p:nvCxnSpPr>
        <p:spPr bwMode="auto">
          <a:xfrm rot="10800000">
            <a:off x="4624381" y="3721104"/>
            <a:ext cx="1898679" cy="53923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523060" y="4919929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Display of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current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step</a:t>
            </a:r>
            <a:r>
              <a:rPr kumimoji="0" lang="fr-FR" sz="1200" dirty="0" smtClean="0">
                <a:solidFill>
                  <a:srgbClr val="00477F"/>
                </a:solidFill>
              </a:rPr>
              <a:t> in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external</a:t>
            </a:r>
            <a:r>
              <a:rPr kumimoji="0" lang="fr-FR" sz="1200" dirty="0" smtClean="0">
                <a:solidFill>
                  <a:srgbClr val="00477F"/>
                </a:solidFill>
              </a:rPr>
              <a:t>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(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here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MDR)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1" name="AutoShape 20"/>
          <p:cNvCxnSpPr>
            <a:cxnSpLocks noChangeShapeType="1"/>
            <a:stCxn id="20" idx="1"/>
          </p:cNvCxnSpPr>
          <p:nvPr/>
        </p:nvCxnSpPr>
        <p:spPr bwMode="auto">
          <a:xfrm rot="10800000">
            <a:off x="982636" y="2297097"/>
            <a:ext cx="5540425" cy="297369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7" y="1165195"/>
            <a:ext cx="5976446" cy="438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25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{D2ee} </a:t>
            </a:r>
            <a:r>
              <a:rPr lang="fr-FR" dirty="0" err="1" smtClean="0"/>
              <a:t>Upload</a:t>
            </a:r>
            <a:r>
              <a:rPr lang="fr-FR" dirty="0" smtClean="0"/>
              <a:t> the first </a:t>
            </a:r>
            <a:r>
              <a:rPr lang="fr-FR" dirty="0" err="1" smtClean="0"/>
              <a:t>External</a:t>
            </a:r>
            <a:r>
              <a:rPr lang="fr-FR" dirty="0" smtClean="0"/>
              <a:t> MDR – 2/4</a:t>
            </a:r>
            <a:endParaRPr lang="fr-FR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23056" y="3390652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 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selected</a:t>
            </a:r>
            <a:r>
              <a:rPr kumimoji="0" lang="fr-FR" sz="1200" dirty="0" smtClean="0">
                <a:solidFill>
                  <a:srgbClr val="00477F"/>
                </a:solidFill>
              </a:rPr>
              <a:t>: the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available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starts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verification</a:t>
            </a:r>
            <a:r>
              <a:rPr kumimoji="0" lang="fr-FR" sz="1200" dirty="0" smtClean="0">
                <a:solidFill>
                  <a:srgbClr val="00477F"/>
                </a:solidFill>
              </a:rPr>
              <a:t> of the file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</p:cNvCxnSpPr>
          <p:nvPr/>
        </p:nvCxnSpPr>
        <p:spPr bwMode="auto">
          <a:xfrm rot="10800000">
            <a:off x="3200376" y="2660841"/>
            <a:ext cx="3322680" cy="86969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6" y="1165195"/>
            <a:ext cx="5940356" cy="434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26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{D2ee} </a:t>
            </a:r>
            <a:r>
              <a:rPr lang="fr-FR" dirty="0" err="1" smtClean="0"/>
              <a:t>Upload</a:t>
            </a:r>
            <a:r>
              <a:rPr lang="fr-FR" dirty="0" smtClean="0"/>
              <a:t> the first </a:t>
            </a:r>
            <a:r>
              <a:rPr lang="fr-FR" dirty="0" err="1" smtClean="0"/>
              <a:t>External</a:t>
            </a:r>
            <a:r>
              <a:rPr lang="fr-FR" dirty="0" smtClean="0"/>
              <a:t> MDR – 3/4</a:t>
            </a:r>
            <a:endParaRPr lang="fr-FR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23056" y="2660841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 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was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transmitted</a:t>
            </a:r>
            <a:r>
              <a:rPr kumimoji="0" lang="fr-FR" sz="1200" dirty="0" smtClean="0">
                <a:solidFill>
                  <a:srgbClr val="00477F"/>
                </a:solidFill>
              </a:rPr>
              <a:t> and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controlled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found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errors</a:t>
            </a:r>
            <a:r>
              <a:rPr kumimoji="0" lang="fr-FR" sz="1200" dirty="0" smtClean="0">
                <a:solidFill>
                  <a:srgbClr val="00477F"/>
                </a:solidFill>
              </a:rPr>
              <a:t> are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displayed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16" idx="1"/>
          </p:cNvCxnSpPr>
          <p:nvPr/>
        </p:nvCxnSpPr>
        <p:spPr bwMode="auto">
          <a:xfrm rot="10800000" flipV="1">
            <a:off x="4222740" y="3011706"/>
            <a:ext cx="2300316" cy="23471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23056" y="3502026"/>
            <a:ext cx="2009787" cy="889154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If the file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contains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errors</a:t>
            </a:r>
            <a:r>
              <a:rPr kumimoji="0" lang="fr-FR" sz="1200" dirty="0" smtClean="0">
                <a:solidFill>
                  <a:srgbClr val="00477F"/>
                </a:solidFill>
              </a:rPr>
              <a:t>,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this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button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allows</a:t>
            </a:r>
            <a:r>
              <a:rPr kumimoji="0" lang="fr-FR" sz="1200" dirty="0" smtClean="0">
                <a:solidFill>
                  <a:srgbClr val="00477F"/>
                </a:solidFill>
              </a:rPr>
              <a:t>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complete</a:t>
            </a:r>
            <a:r>
              <a:rPr kumimoji="0" lang="fr-FR" sz="1200" dirty="0" smtClean="0">
                <a:solidFill>
                  <a:srgbClr val="00477F"/>
                </a:solidFill>
              </a:rPr>
              <a:t> report in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text</a:t>
            </a:r>
            <a:r>
              <a:rPr kumimoji="0" lang="fr-FR" sz="1200" dirty="0" smtClean="0">
                <a:solidFill>
                  <a:srgbClr val="00477F"/>
                </a:solidFill>
              </a:rPr>
              <a:t> format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1" name="AutoShape 20"/>
          <p:cNvCxnSpPr>
            <a:cxnSpLocks noChangeShapeType="1"/>
          </p:cNvCxnSpPr>
          <p:nvPr/>
        </p:nvCxnSpPr>
        <p:spPr bwMode="auto">
          <a:xfrm rot="10800000">
            <a:off x="4660896" y="3721105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850" y="1165194"/>
            <a:ext cx="5947266" cy="438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27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{D2ee} </a:t>
            </a:r>
            <a:r>
              <a:rPr lang="fr-FR" dirty="0" err="1" smtClean="0"/>
              <a:t>Upload</a:t>
            </a:r>
            <a:r>
              <a:rPr lang="fr-FR" dirty="0" smtClean="0"/>
              <a:t> the first </a:t>
            </a:r>
            <a:r>
              <a:rPr lang="fr-FR" dirty="0" err="1" smtClean="0"/>
              <a:t>External</a:t>
            </a:r>
            <a:r>
              <a:rPr lang="fr-FR" dirty="0" smtClean="0"/>
              <a:t> MDR – 4/4</a:t>
            </a:r>
            <a:endParaRPr lang="fr-FR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23056" y="2660841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fichier transmis et contrôlé ne présente pas d’erreur :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il est disponible pour Perenco</a:t>
            </a:r>
            <a:endParaRPr kumimoji="0" lang="fr-FR" sz="1200" u="sng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16" idx="1"/>
          </p:cNvCxnSpPr>
          <p:nvPr/>
        </p:nvCxnSpPr>
        <p:spPr bwMode="auto">
          <a:xfrm rot="10800000" flipV="1">
            <a:off x="3638532" y="3113272"/>
            <a:ext cx="2884524" cy="13315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23056" y="3502026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Aucun rapport d’erreur à télécharger : le bouton est grisé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1" name="AutoShape 20"/>
          <p:cNvCxnSpPr>
            <a:cxnSpLocks noChangeShapeType="1"/>
          </p:cNvCxnSpPr>
          <p:nvPr/>
        </p:nvCxnSpPr>
        <p:spPr bwMode="auto">
          <a:xfrm rot="10800000">
            <a:off x="4660896" y="3721105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4" y="1165196"/>
            <a:ext cx="5982287" cy="438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-47625" y="6397625"/>
            <a:ext cx="9753600" cy="260350"/>
          </a:xfrm>
        </p:spPr>
        <p:txBody>
          <a:bodyPr/>
          <a:lstStyle/>
          <a:p>
            <a:fld id="{D7AA44E6-18CA-4F6F-ABEC-BFE3A5C5EAA5}" type="slidenum">
              <a:rPr lang="fr-CA"/>
              <a:pPr/>
              <a:t>28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{D2ee} </a:t>
            </a:r>
            <a:r>
              <a:rPr lang="fr-FR" dirty="0" err="1" smtClean="0"/>
              <a:t>Upload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– 1/1</a:t>
            </a:r>
            <a:endParaRPr lang="fr-FR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377007" y="1311246"/>
            <a:ext cx="2009787" cy="110799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Pour les MDR suivants, il est possible de choisir entre 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b="1" dirty="0" smtClean="0">
                <a:solidFill>
                  <a:srgbClr val="00477F"/>
                </a:solidFill>
              </a:rPr>
              <a:t> full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b="1" dirty="0" smtClean="0">
                <a:solidFill>
                  <a:srgbClr val="00477F"/>
                </a:solidFill>
              </a:rPr>
              <a:t> partial MDR</a:t>
            </a:r>
          </a:p>
        </p:txBody>
      </p:sp>
      <p:cxnSp>
        <p:nvCxnSpPr>
          <p:cNvPr id="18" name="AutoShape 20"/>
          <p:cNvCxnSpPr>
            <a:cxnSpLocks noChangeShapeType="1"/>
            <a:stCxn id="16" idx="1"/>
          </p:cNvCxnSpPr>
          <p:nvPr/>
        </p:nvCxnSpPr>
        <p:spPr bwMode="auto">
          <a:xfrm rot="10800000" flipV="1">
            <a:off x="1922421" y="1865243"/>
            <a:ext cx="4454586" cy="79559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338214" y="2586407"/>
            <a:ext cx="584208" cy="284693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377008" y="2419242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choix par défaut est : </a:t>
            </a:r>
            <a:r>
              <a:rPr kumimoji="0" lang="fr-FR" sz="1200" b="1" dirty="0" smtClean="0">
                <a:solidFill>
                  <a:srgbClr val="00477F"/>
                </a:solidFill>
              </a:rPr>
              <a:t>full MDR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1" y="1185860"/>
            <a:ext cx="6128967" cy="45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29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Download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- </a:t>
            </a:r>
            <a:r>
              <a:rPr lang="fr-FR" dirty="0" err="1" smtClean="0"/>
              <a:t>step</a:t>
            </a:r>
            <a:r>
              <a:rPr lang="fr-FR" dirty="0" smtClean="0"/>
              <a:t> 1 : </a:t>
            </a:r>
            <a:r>
              <a:rPr lang="fr-FR" dirty="0" err="1" smtClean="0"/>
              <a:t>Ongoing</a:t>
            </a:r>
            <a:r>
              <a:rPr lang="fr-FR" dirty="0" smtClean="0"/>
              <a:t> MDR </a:t>
            </a:r>
            <a:r>
              <a:rPr lang="fr-FR" dirty="0" err="1" smtClean="0"/>
              <a:t>workflow</a:t>
            </a:r>
            <a:r>
              <a:rPr lang="fr-FR" dirty="0" smtClean="0"/>
              <a:t> {B1L}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Liste des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sélectionner le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4441818" y="1435160"/>
            <a:ext cx="2290770" cy="89765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2286649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Lien vers l’étape en cours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9" name="AutoShape 20"/>
          <p:cNvCxnSpPr>
            <a:cxnSpLocks noChangeShapeType="1"/>
            <a:stCxn id="27" idx="1"/>
          </p:cNvCxnSpPr>
          <p:nvPr/>
        </p:nvCxnSpPr>
        <p:spPr bwMode="auto">
          <a:xfrm rot="10800000">
            <a:off x="5135565" y="2332816"/>
            <a:ext cx="1597024" cy="20313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45CB3-9686-453D-91F8-30748E363317}" type="slidenum">
              <a:rPr lang="fr-CA"/>
              <a:pPr/>
              <a:t>3</a:t>
            </a:fld>
            <a:endParaRPr lang="fr-CA"/>
          </a:p>
        </p:txBody>
      </p:sp>
      <p:sp>
        <p:nvSpPr>
          <p:cNvPr id="121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Site </a:t>
            </a:r>
            <a:r>
              <a:rPr lang="fr-FR" dirty="0" err="1" smtClean="0"/>
              <a:t>map</a:t>
            </a:r>
            <a:r>
              <a:rPr lang="fr-FR" dirty="0" smtClean="0"/>
              <a:t> </a:t>
            </a:r>
            <a:r>
              <a:rPr lang="fr-FR" dirty="0" smtClean="0"/>
              <a:t>1/2</a:t>
            </a:r>
            <a:endParaRPr lang="fr-FR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2279" y="1092168"/>
            <a:ext cx="5278588" cy="518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23" y="1247775"/>
            <a:ext cx="3578273" cy="426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2" y="1185861"/>
            <a:ext cx="6116610" cy="449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30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{C2ei} </a:t>
            </a:r>
            <a:r>
              <a:rPr lang="fr-FR" dirty="0" err="1" smtClean="0"/>
              <a:t>Download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</a:t>
            </a:r>
            <a:endParaRPr lang="fr-FR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558000" y="1184769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L’écran affiché est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worfklow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 : télécharger le dernier MDR transmis par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contractor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558000" y="2917818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 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0" name="AutoShape 20"/>
          <p:cNvCxnSpPr>
            <a:cxnSpLocks noChangeShapeType="1"/>
            <a:stCxn id="9" idx="1"/>
          </p:cNvCxnSpPr>
          <p:nvPr/>
        </p:nvCxnSpPr>
        <p:spPr bwMode="auto">
          <a:xfrm rot="10800000">
            <a:off x="1227108" y="3100384"/>
            <a:ext cx="5330892" cy="16830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373157" y="2004993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558000" y="2221981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Rappel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6" name="AutoShape 20"/>
          <p:cNvCxnSpPr>
            <a:cxnSpLocks noChangeShapeType="1"/>
            <a:stCxn id="15" idx="1"/>
            <a:endCxn id="12" idx="3"/>
          </p:cNvCxnSpPr>
          <p:nvPr/>
        </p:nvCxnSpPr>
        <p:spPr bwMode="auto">
          <a:xfrm rot="10800000">
            <a:off x="2797164" y="2089632"/>
            <a:ext cx="3760836" cy="2722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3" y="1185861"/>
            <a:ext cx="6114452" cy="449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31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{D2ei} </a:t>
            </a:r>
            <a:r>
              <a:rPr lang="fr-FR" dirty="0" err="1" smtClean="0"/>
              <a:t>Reject</a:t>
            </a:r>
            <a:r>
              <a:rPr lang="fr-FR" dirty="0" smtClean="0"/>
              <a:t> or </a:t>
            </a:r>
            <a:r>
              <a:rPr lang="fr-FR" dirty="0" err="1" smtClean="0"/>
              <a:t>Validate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1/4</a:t>
            </a:r>
            <a:endParaRPr lang="fr-FR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1185860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Choix entre 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Validate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last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Reject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last MDR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29" name="AutoShape 20"/>
          <p:cNvCxnSpPr>
            <a:cxnSpLocks noChangeShapeType="1"/>
            <a:stCxn id="27" idx="1"/>
            <a:endCxn id="19" idx="3"/>
          </p:cNvCxnSpPr>
          <p:nvPr/>
        </p:nvCxnSpPr>
        <p:spPr bwMode="auto">
          <a:xfrm rot="10800000" flipV="1">
            <a:off x="2141499" y="1536726"/>
            <a:ext cx="4591091" cy="75666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523060" y="4919929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 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Reject</a:t>
            </a:r>
            <a:r>
              <a:rPr kumimoji="0" lang="fr-FR" sz="1200" dirty="0" smtClean="0">
                <a:solidFill>
                  <a:srgbClr val="00477F"/>
                </a:solidFill>
              </a:rPr>
              <a:t>/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Validate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0" name="AutoShape 20"/>
          <p:cNvCxnSpPr>
            <a:cxnSpLocks noChangeShapeType="1"/>
            <a:stCxn id="9" idx="1"/>
          </p:cNvCxnSpPr>
          <p:nvPr/>
        </p:nvCxnSpPr>
        <p:spPr bwMode="auto">
          <a:xfrm rot="10800000">
            <a:off x="425388" y="3209924"/>
            <a:ext cx="6097672" cy="195145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523061" y="4335718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des étapes déjà réalisées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</p:cNvCxnSpPr>
          <p:nvPr/>
        </p:nvCxnSpPr>
        <p:spPr bwMode="auto">
          <a:xfrm rot="10800000">
            <a:off x="425389" y="3063871"/>
            <a:ext cx="6097675" cy="151329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1374725" y="2151045"/>
            <a:ext cx="766773" cy="284693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3" y="1185861"/>
            <a:ext cx="6130757" cy="449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32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{D2ei} </a:t>
            </a:r>
            <a:r>
              <a:rPr lang="fr-FR" dirty="0" err="1" smtClean="0"/>
              <a:t>Reject</a:t>
            </a:r>
            <a:r>
              <a:rPr lang="fr-FR" dirty="0" smtClean="0"/>
              <a:t> or </a:t>
            </a:r>
            <a:r>
              <a:rPr lang="fr-FR" dirty="0" err="1" smtClean="0"/>
              <a:t>Validate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2/4</a:t>
            </a:r>
            <a:endParaRPr lang="fr-FR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1185860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Après un choix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Validate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last MDR</a:t>
            </a:r>
          </a:p>
        </p:txBody>
      </p:sp>
      <p:cxnSp>
        <p:nvCxnSpPr>
          <p:cNvPr id="29" name="AutoShape 20"/>
          <p:cNvCxnSpPr>
            <a:cxnSpLocks noChangeShapeType="1"/>
            <a:stCxn id="27" idx="1"/>
            <a:endCxn id="19" idx="3"/>
          </p:cNvCxnSpPr>
          <p:nvPr/>
        </p:nvCxnSpPr>
        <p:spPr bwMode="auto">
          <a:xfrm rot="10800000" flipV="1">
            <a:off x="2141499" y="1333592"/>
            <a:ext cx="4591091" cy="88285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1374725" y="2151045"/>
            <a:ext cx="766773" cy="13080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6732589" y="2443149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 l’appui de OK, affichage du contrôle 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</p:cNvCxnSpPr>
          <p:nvPr/>
        </p:nvCxnSpPr>
        <p:spPr bwMode="auto">
          <a:xfrm rot="10800000">
            <a:off x="1812883" y="2589201"/>
            <a:ext cx="4919709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732592" y="2722906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Contrôle : ce MDR nécessite d’être complété par Perenco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rot="10800000" flipV="1">
            <a:off x="4478331" y="2992431"/>
            <a:ext cx="2254262" cy="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3" y="1185859"/>
            <a:ext cx="6130758" cy="449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33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{D2ei} </a:t>
            </a:r>
            <a:r>
              <a:rPr lang="fr-FR" dirty="0" err="1" smtClean="0"/>
              <a:t>Reject</a:t>
            </a:r>
            <a:r>
              <a:rPr lang="fr-FR" dirty="0" smtClean="0"/>
              <a:t> or </a:t>
            </a:r>
            <a:r>
              <a:rPr lang="fr-FR" dirty="0" err="1" smtClean="0"/>
              <a:t>Validate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3/4</a:t>
            </a:r>
            <a:endParaRPr lang="fr-FR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1185860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Après un choix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Validate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last MDR</a:t>
            </a:r>
          </a:p>
        </p:txBody>
      </p:sp>
      <p:cxnSp>
        <p:nvCxnSpPr>
          <p:cNvPr id="29" name="AutoShape 20"/>
          <p:cNvCxnSpPr>
            <a:cxnSpLocks noChangeShapeType="1"/>
            <a:stCxn id="27" idx="1"/>
            <a:endCxn id="19" idx="3"/>
          </p:cNvCxnSpPr>
          <p:nvPr/>
        </p:nvCxnSpPr>
        <p:spPr bwMode="auto">
          <a:xfrm rot="10800000" flipV="1">
            <a:off x="2141499" y="1333592"/>
            <a:ext cx="4591091" cy="88285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1374725" y="2151045"/>
            <a:ext cx="766773" cy="13080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100" b="0" i="0" u="none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6732589" y="2443149"/>
            <a:ext cx="29733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 l’appui de OK, affichage du contrôle 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</p:cNvCxnSpPr>
          <p:nvPr/>
        </p:nvCxnSpPr>
        <p:spPr bwMode="auto">
          <a:xfrm rot="10800000">
            <a:off x="1812883" y="2589201"/>
            <a:ext cx="4919709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732592" y="2722906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Contrôle : ce MDR ne nécessite pas d’être complété par Perenco : il est transmis directement à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Opentext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rot="10800000" flipV="1">
            <a:off x="4478331" y="2992431"/>
            <a:ext cx="2254262" cy="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3" y="1185859"/>
            <a:ext cx="6130758" cy="451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34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{D2ei} </a:t>
            </a:r>
            <a:r>
              <a:rPr lang="fr-FR" dirty="0" err="1" smtClean="0"/>
              <a:t>Reject</a:t>
            </a:r>
            <a:r>
              <a:rPr lang="fr-FR" dirty="0" smtClean="0"/>
              <a:t> or </a:t>
            </a:r>
            <a:r>
              <a:rPr lang="fr-FR" dirty="0" err="1" smtClean="0"/>
              <a:t>Validate</a:t>
            </a:r>
            <a:r>
              <a:rPr lang="fr-FR" dirty="0" smtClean="0"/>
              <a:t> </a:t>
            </a:r>
            <a:r>
              <a:rPr lang="fr-FR" dirty="0" err="1" smtClean="0"/>
              <a:t>external</a:t>
            </a:r>
            <a:r>
              <a:rPr lang="fr-FR" dirty="0" smtClean="0"/>
              <a:t> MDR 4/4</a:t>
            </a:r>
            <a:endParaRPr lang="fr-FR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1185860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Après un choix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Reject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last MDR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526407" y="5826069"/>
            <a:ext cx="2893048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Liste des utilisateurs externes obtenue d’EDMS à partir du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contractor</a:t>
            </a:r>
            <a:r>
              <a:rPr kumimoji="0" lang="fr-FR" sz="1200" dirty="0" smtClean="0">
                <a:solidFill>
                  <a:srgbClr val="00477F"/>
                </a:solidFill>
              </a:rPr>
              <a:t> et du </a:t>
            </a:r>
            <a:r>
              <a:rPr kumimoji="0" lang="fr-FR" sz="1200" b="1" dirty="0" smtClean="0">
                <a:solidFill>
                  <a:srgbClr val="00477F"/>
                </a:solidFill>
              </a:rPr>
              <a:t>projet </a:t>
            </a:r>
            <a:r>
              <a:rPr kumimoji="0" lang="fr-FR" sz="1200" dirty="0" smtClean="0">
                <a:solidFill>
                  <a:srgbClr val="00477F"/>
                </a:solidFill>
              </a:rPr>
              <a:t>: ils sont destinataires de l’e-mail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6" name="AutoShape 20"/>
          <p:cNvCxnSpPr>
            <a:cxnSpLocks noChangeShapeType="1"/>
            <a:stCxn id="15" idx="0"/>
          </p:cNvCxnSpPr>
          <p:nvPr/>
        </p:nvCxnSpPr>
        <p:spPr bwMode="auto">
          <a:xfrm rot="16200000" flipV="1">
            <a:off x="115826" y="3968963"/>
            <a:ext cx="3273380" cy="44083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565504" y="5825266"/>
            <a:ext cx="2893048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Objet et texte de l’e-mail pré-remplis mais modifiables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3" name="AutoShape 20"/>
          <p:cNvCxnSpPr>
            <a:cxnSpLocks noChangeShapeType="1"/>
          </p:cNvCxnSpPr>
          <p:nvPr/>
        </p:nvCxnSpPr>
        <p:spPr bwMode="auto">
          <a:xfrm rot="16200000" flipV="1">
            <a:off x="2275691" y="3842507"/>
            <a:ext cx="2944763" cy="102236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 rot="10800000">
            <a:off x="5354644" y="3902081"/>
            <a:ext cx="1103909" cy="158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458552" y="3648078"/>
            <a:ext cx="2893048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Bouton permettant de joindre un document </a:t>
            </a:r>
            <a:r>
              <a:rPr kumimoji="0" lang="fr-FR" sz="1200" b="1" dirty="0" smtClean="0">
                <a:solidFill>
                  <a:srgbClr val="00477F"/>
                </a:solidFill>
              </a:rPr>
              <a:t>Comment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Sheet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3" y="1185861"/>
            <a:ext cx="6130757" cy="449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35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{D2es} </a:t>
            </a:r>
            <a:r>
              <a:rPr lang="fr-FR" dirty="0" err="1" smtClean="0"/>
              <a:t>Validate</a:t>
            </a:r>
            <a:r>
              <a:rPr lang="fr-FR" dirty="0" smtClean="0"/>
              <a:t> an </a:t>
            </a:r>
            <a:r>
              <a:rPr lang="fr-FR" dirty="0" err="1" smtClean="0"/>
              <a:t>external</a:t>
            </a:r>
            <a:r>
              <a:rPr lang="fr-FR" dirty="0" smtClean="0"/>
              <a:t> MDR 1/2</a:t>
            </a:r>
            <a:endParaRPr lang="fr-FR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523060" y="5181627"/>
            <a:ext cx="2973387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 :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Validate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for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OpenText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0" name="AutoShape 20"/>
          <p:cNvCxnSpPr>
            <a:cxnSpLocks noChangeShapeType="1"/>
            <a:stCxn id="9" idx="1"/>
          </p:cNvCxnSpPr>
          <p:nvPr/>
        </p:nvCxnSpPr>
        <p:spPr bwMode="auto">
          <a:xfrm rot="10800000">
            <a:off x="1155650" y="3443560"/>
            <a:ext cx="5367411" cy="208107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523061" y="4597416"/>
            <a:ext cx="2973387" cy="29546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des étapes déjà réalisées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</p:cNvCxnSpPr>
          <p:nvPr/>
        </p:nvCxnSpPr>
        <p:spPr bwMode="auto">
          <a:xfrm rot="10800000">
            <a:off x="1155647" y="3209923"/>
            <a:ext cx="5367418" cy="136724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23064" y="1712890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Sélection du MDR complété à transférer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7" name="AutoShape 20"/>
          <p:cNvCxnSpPr>
            <a:cxnSpLocks noChangeShapeType="1"/>
            <a:stCxn id="16" idx="1"/>
          </p:cNvCxnSpPr>
          <p:nvPr/>
        </p:nvCxnSpPr>
        <p:spPr bwMode="auto">
          <a:xfrm rot="10800000" flipV="1">
            <a:off x="4806948" y="1962188"/>
            <a:ext cx="1716116" cy="55398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2741829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Un fichier a été transmis et contrôlé : les erreurs relevées sont affichées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4" name="AutoShape 20"/>
          <p:cNvCxnSpPr>
            <a:cxnSpLocks noChangeShapeType="1"/>
            <a:stCxn id="23" idx="1"/>
          </p:cNvCxnSpPr>
          <p:nvPr/>
        </p:nvCxnSpPr>
        <p:spPr bwMode="auto">
          <a:xfrm rot="10800000" flipV="1">
            <a:off x="4222740" y="3092694"/>
            <a:ext cx="2300316" cy="23472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523056" y="3583014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fichier présentant des erreurs, ce bouton permet de télécharger le rapport complet au format texte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6" name="AutoShape 20"/>
          <p:cNvCxnSpPr>
            <a:cxnSpLocks noChangeShapeType="1"/>
          </p:cNvCxnSpPr>
          <p:nvPr/>
        </p:nvCxnSpPr>
        <p:spPr bwMode="auto">
          <a:xfrm rot="10800000">
            <a:off x="4660896" y="3802093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6523056" y="1185860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MDR a été validé mais nécessitait d’être complété par Perenco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4" y="1185861"/>
            <a:ext cx="6122594" cy="449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36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{D2es} </a:t>
            </a:r>
            <a:r>
              <a:rPr lang="fr-FR" dirty="0" err="1" smtClean="0"/>
              <a:t>Validate</a:t>
            </a:r>
            <a:r>
              <a:rPr lang="fr-FR" dirty="0" smtClean="0"/>
              <a:t> an </a:t>
            </a:r>
            <a:r>
              <a:rPr lang="fr-FR" dirty="0" err="1" smtClean="0"/>
              <a:t>external</a:t>
            </a:r>
            <a:r>
              <a:rPr lang="fr-FR" dirty="0" smtClean="0"/>
              <a:t> MDR 2/2</a:t>
            </a:r>
            <a:endParaRPr lang="fr-FR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6523056" y="2660841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fichier transmis et contrôlé ne présente pas d’erreur :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il a été transmis à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OpenText</a:t>
            </a:r>
            <a:endParaRPr kumimoji="0" lang="fr-FR" sz="1200" u="sng" dirty="0">
              <a:solidFill>
                <a:srgbClr val="00477F"/>
              </a:solidFill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523056" y="3640094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Aucun rapport d’erreur à télécharger : le bouton est grisé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rot="10800000" flipV="1">
            <a:off x="3638532" y="3113272"/>
            <a:ext cx="2884524" cy="13315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23" name="AutoShape 20"/>
          <p:cNvCxnSpPr>
            <a:cxnSpLocks noChangeShapeType="1"/>
          </p:cNvCxnSpPr>
          <p:nvPr/>
        </p:nvCxnSpPr>
        <p:spPr bwMode="auto">
          <a:xfrm rot="10800000">
            <a:off x="4660896" y="3794129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4" y="1185861"/>
            <a:ext cx="6128577" cy="449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37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{C2ee} </a:t>
            </a:r>
            <a:r>
              <a:rPr lang="fr-FR" dirty="0" err="1" smtClean="0"/>
              <a:t>Download</a:t>
            </a:r>
            <a:r>
              <a:rPr lang="fr-FR" dirty="0" smtClean="0"/>
              <a:t> Comment </a:t>
            </a:r>
            <a:r>
              <a:rPr lang="fr-FR" dirty="0" err="1" smtClean="0"/>
              <a:t>Sheet</a:t>
            </a:r>
            <a:r>
              <a:rPr lang="fr-FR" dirty="0" smtClean="0"/>
              <a:t> + </a:t>
            </a:r>
            <a:r>
              <a:rPr lang="fr-FR" dirty="0" err="1" smtClean="0"/>
              <a:t>rejected</a:t>
            </a:r>
            <a:r>
              <a:rPr lang="fr-FR" dirty="0" smtClean="0"/>
              <a:t> MDR</a:t>
            </a:r>
            <a:endParaRPr lang="fr-FR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Accès via l’URL Extranet dédiée après authentification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Rappel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  <a:stCxn id="12" idx="1"/>
          </p:cNvCxnSpPr>
          <p:nvPr/>
        </p:nvCxnSpPr>
        <p:spPr bwMode="auto">
          <a:xfrm rot="10800000">
            <a:off x="2762220" y="2029894"/>
            <a:ext cx="3760836" cy="2722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523060" y="4919929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du MDR externe (ici 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Comment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Sheet</a:t>
            </a:r>
            <a:r>
              <a:rPr kumimoji="0" lang="fr-FR" sz="1200" dirty="0" smtClean="0">
                <a:solidFill>
                  <a:srgbClr val="00477F"/>
                </a:solidFill>
              </a:rPr>
              <a:t>)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7" name="AutoShape 20"/>
          <p:cNvCxnSpPr>
            <a:cxnSpLocks noChangeShapeType="1"/>
            <a:stCxn id="16" idx="1"/>
          </p:cNvCxnSpPr>
          <p:nvPr/>
        </p:nvCxnSpPr>
        <p:spPr bwMode="auto">
          <a:xfrm rot="10800000">
            <a:off x="982636" y="2442001"/>
            <a:ext cx="5540425" cy="293036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338213" y="2004993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4" y="1185861"/>
            <a:ext cx="6091252" cy="406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38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Contractor</a:t>
            </a:r>
            <a:r>
              <a:rPr lang="fr-FR" dirty="0" smtClean="0"/>
              <a:t>+User Perenco</a:t>
            </a:r>
            <a:br>
              <a:rPr lang="fr-FR" dirty="0" smtClean="0"/>
            </a:br>
            <a:r>
              <a:rPr lang="fr-FR" dirty="0" smtClean="0"/>
              <a:t>{J0} </a:t>
            </a:r>
            <a:r>
              <a:rPr lang="fr-FR" dirty="0" err="1" smtClean="0"/>
              <a:t>History</a:t>
            </a:r>
            <a:r>
              <a:rPr lang="fr-FR" dirty="0" smtClean="0"/>
              <a:t> of Exchanges</a:t>
            </a:r>
            <a:endParaRPr lang="fr-FR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523059" y="1238220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Accès via le bouton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See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history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Rappel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  <a:stCxn id="12" idx="1"/>
          </p:cNvCxnSpPr>
          <p:nvPr/>
        </p:nvCxnSpPr>
        <p:spPr bwMode="auto">
          <a:xfrm rot="10800000">
            <a:off x="2762220" y="2029894"/>
            <a:ext cx="3760836" cy="2722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523061" y="2771766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l’historique des échanges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7" name="AutoShape 20"/>
          <p:cNvCxnSpPr>
            <a:cxnSpLocks noChangeShapeType="1"/>
            <a:stCxn id="16" idx="1"/>
          </p:cNvCxnSpPr>
          <p:nvPr/>
        </p:nvCxnSpPr>
        <p:spPr bwMode="auto">
          <a:xfrm rot="10800000">
            <a:off x="4770435" y="2625715"/>
            <a:ext cx="1752626" cy="39535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338213" y="2004993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39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Workflow</a:t>
            </a:r>
            <a:r>
              <a:rPr lang="fr-FR" dirty="0" smtClean="0"/>
              <a:t> MDR interne</a:t>
            </a:r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091" y="1284313"/>
            <a:ext cx="273685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1338213" y="1394209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40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315849" y="2662227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41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3183369" y="2662227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slides</a:t>
            </a:r>
            <a:r>
              <a:rPr lang="fr-FR" sz="1600" dirty="0" smtClean="0"/>
              <a:t> 42-43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3180871" y="4013208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44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1338213" y="5291163"/>
            <a:ext cx="889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45</a:t>
            </a:r>
            <a:endParaRPr lang="fr-FR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65194"/>
            <a:ext cx="1905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11"/>
          <p:cNvCxnSpPr/>
          <p:nvPr/>
        </p:nvCxnSpPr>
        <p:spPr bwMode="auto">
          <a:xfrm>
            <a:off x="2027155" y="2662227"/>
            <a:ext cx="3108410" cy="1497033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5" name="Connecteur droit 14"/>
          <p:cNvCxnSpPr/>
          <p:nvPr/>
        </p:nvCxnSpPr>
        <p:spPr bwMode="auto">
          <a:xfrm>
            <a:off x="3017811" y="2662227"/>
            <a:ext cx="2889332" cy="1616509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45CB3-9686-453D-91F8-30748E363317}" type="slidenum">
              <a:rPr lang="fr-CA"/>
              <a:pPr/>
              <a:t>4</a:t>
            </a:fld>
            <a:endParaRPr lang="fr-CA"/>
          </a:p>
        </p:txBody>
      </p:sp>
      <p:sp>
        <p:nvSpPr>
          <p:cNvPr id="121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Site </a:t>
            </a:r>
            <a:r>
              <a:rPr lang="fr-FR" dirty="0" err="1" smtClean="0"/>
              <a:t>map</a:t>
            </a:r>
            <a:r>
              <a:rPr lang="fr-FR" dirty="0" smtClean="0"/>
              <a:t> </a:t>
            </a:r>
            <a:r>
              <a:rPr lang="fr-FR" dirty="0" smtClean="0"/>
              <a:t>2/2</a:t>
            </a:r>
            <a:endParaRPr lang="fr-FR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23" y="927100"/>
            <a:ext cx="3486675" cy="563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9052" y="1055655"/>
            <a:ext cx="2550979" cy="286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1" y="1185860"/>
            <a:ext cx="6128967" cy="45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40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Download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- </a:t>
            </a:r>
            <a:r>
              <a:rPr lang="fr-FR" dirty="0" err="1" smtClean="0"/>
              <a:t>step</a:t>
            </a:r>
            <a:r>
              <a:rPr lang="fr-FR" dirty="0" smtClean="0"/>
              <a:t> 1 : </a:t>
            </a:r>
            <a:r>
              <a:rPr lang="fr-FR" dirty="0" err="1" smtClean="0"/>
              <a:t>Ongoing</a:t>
            </a:r>
            <a:r>
              <a:rPr lang="fr-FR" dirty="0" smtClean="0"/>
              <a:t> MDR </a:t>
            </a:r>
            <a:r>
              <a:rPr lang="fr-FR" dirty="0" err="1" smtClean="0"/>
              <a:t>workflow</a:t>
            </a:r>
            <a:r>
              <a:rPr lang="fr-FR" dirty="0" smtClean="0"/>
              <a:t> {B1L}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Liste des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sélectionner le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4295766" y="1435160"/>
            <a:ext cx="2436822" cy="89765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6732589" y="2286649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Lien vers l’étape en cours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Perenco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9" name="AutoShape 20"/>
          <p:cNvCxnSpPr>
            <a:cxnSpLocks noChangeShapeType="1"/>
            <a:stCxn id="27" idx="1"/>
          </p:cNvCxnSpPr>
          <p:nvPr/>
        </p:nvCxnSpPr>
        <p:spPr bwMode="auto">
          <a:xfrm rot="10800000">
            <a:off x="5135565" y="2332816"/>
            <a:ext cx="1597024" cy="20313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5" y="1185861"/>
            <a:ext cx="6128576" cy="449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41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br>
              <a:rPr lang="fr-FR" dirty="0" smtClean="0"/>
            </a:br>
            <a:r>
              <a:rPr lang="fr-FR" dirty="0" smtClean="0"/>
              <a:t>{C1i} </a:t>
            </a:r>
            <a:r>
              <a:rPr lang="fr-FR" dirty="0" err="1" smtClean="0"/>
              <a:t>Download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</a:t>
            </a:r>
            <a:r>
              <a:rPr lang="fr-FR" dirty="0" err="1" smtClean="0"/>
              <a:t>template</a:t>
            </a:r>
            <a:endParaRPr lang="fr-FR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Rappel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  <a:stCxn id="12" idx="1"/>
          </p:cNvCxnSpPr>
          <p:nvPr/>
        </p:nvCxnSpPr>
        <p:spPr bwMode="auto">
          <a:xfrm rot="10800000">
            <a:off x="2762220" y="2029894"/>
            <a:ext cx="3760836" cy="2722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523060" y="4919929"/>
            <a:ext cx="2973387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du MDR interne (ici 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template</a:t>
            </a:r>
            <a:r>
              <a:rPr kumimoji="0" lang="fr-FR" sz="1200" dirty="0" smtClean="0">
                <a:solidFill>
                  <a:srgbClr val="00477F"/>
                </a:solidFill>
              </a:rPr>
              <a:t>)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7" name="AutoShape 20"/>
          <p:cNvCxnSpPr>
            <a:cxnSpLocks noChangeShapeType="1"/>
            <a:stCxn id="16" idx="1"/>
          </p:cNvCxnSpPr>
          <p:nvPr/>
        </p:nvCxnSpPr>
        <p:spPr bwMode="auto">
          <a:xfrm rot="10800000">
            <a:off x="1119138" y="3136898"/>
            <a:ext cx="5403923" cy="2126042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338213" y="2004993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" y="1185861"/>
            <a:ext cx="6080324" cy="449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42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br>
              <a:rPr lang="fr-FR" dirty="0" smtClean="0"/>
            </a:br>
            <a:r>
              <a:rPr lang="fr-FR" dirty="0" smtClean="0"/>
              <a:t>{D2i} </a:t>
            </a:r>
            <a:r>
              <a:rPr lang="fr-FR" dirty="0" err="1" smtClean="0"/>
              <a:t>Upload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1/4</a:t>
            </a:r>
            <a:endParaRPr lang="fr-FR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523056" y="2162243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Rappel du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b="1" dirty="0">
              <a:solidFill>
                <a:srgbClr val="00477F"/>
              </a:solidFill>
            </a:endParaRPr>
          </a:p>
        </p:txBody>
      </p:sp>
      <p:cxnSp>
        <p:nvCxnSpPr>
          <p:cNvPr id="15" name="AutoShape 20"/>
          <p:cNvCxnSpPr>
            <a:cxnSpLocks noChangeShapeType="1"/>
            <a:stCxn id="12" idx="1"/>
          </p:cNvCxnSpPr>
          <p:nvPr/>
        </p:nvCxnSpPr>
        <p:spPr bwMode="auto">
          <a:xfrm rot="10800000">
            <a:off x="2762220" y="2029894"/>
            <a:ext cx="3760836" cy="27222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523060" y="4919929"/>
            <a:ext cx="29733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Affichage de l’étape en cours dans 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du MDR interne (ici 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MDR)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7" name="AutoShape 20"/>
          <p:cNvCxnSpPr>
            <a:cxnSpLocks noChangeShapeType="1"/>
            <a:stCxn id="16" idx="1"/>
          </p:cNvCxnSpPr>
          <p:nvPr/>
        </p:nvCxnSpPr>
        <p:spPr bwMode="auto">
          <a:xfrm rot="10800000">
            <a:off x="1119140" y="3136899"/>
            <a:ext cx="5403921" cy="213389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338213" y="2004993"/>
            <a:ext cx="1424007" cy="16927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477F"/>
              </a:buClr>
              <a:buSzTx/>
              <a:buFont typeface="Webdings" pitchFamily="18" charset="2"/>
              <a:buNone/>
              <a:tabLst/>
            </a:pPr>
            <a:endParaRPr kumimoji="1" lang="fr-FR" sz="500" b="0" i="0" u="none" strike="noStrike" cap="none" normalizeH="0" baseline="0" smtClean="0">
              <a:ln>
                <a:noFill/>
              </a:ln>
              <a:solidFill>
                <a:srgbClr val="777777"/>
              </a:solidFill>
              <a:effectLst/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6523056" y="3012938"/>
            <a:ext cx="2009787" cy="27975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Sélection du fichier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0" name="AutoShape 20"/>
          <p:cNvCxnSpPr>
            <a:cxnSpLocks noChangeShapeType="1"/>
            <a:stCxn id="19" idx="1"/>
          </p:cNvCxnSpPr>
          <p:nvPr/>
        </p:nvCxnSpPr>
        <p:spPr bwMode="auto">
          <a:xfrm rot="10800000">
            <a:off x="4624380" y="2589201"/>
            <a:ext cx="1898676" cy="563616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523056" y="3436675"/>
            <a:ext cx="20097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Aucun fichier sélectionné : le bouton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est grisé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rot="10800000">
            <a:off x="3200376" y="2706864"/>
            <a:ext cx="3322680" cy="86969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4095744"/>
            <a:ext cx="2009787" cy="68602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Aucun fichier transmis : le bouton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download</a:t>
            </a:r>
            <a:r>
              <a:rPr kumimoji="0" lang="fr-FR" sz="1200" b="1" dirty="0" smtClean="0">
                <a:solidFill>
                  <a:srgbClr val="00477F"/>
                </a:solidFill>
              </a:rPr>
              <a:t> full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results</a:t>
            </a:r>
            <a:r>
              <a:rPr kumimoji="0" lang="fr-FR" sz="1200" dirty="0" smtClean="0">
                <a:solidFill>
                  <a:srgbClr val="00477F"/>
                </a:solidFill>
              </a:rPr>
              <a:t> est grisé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4" name="AutoShape 20"/>
          <p:cNvCxnSpPr>
            <a:cxnSpLocks noChangeShapeType="1"/>
          </p:cNvCxnSpPr>
          <p:nvPr/>
        </p:nvCxnSpPr>
        <p:spPr bwMode="auto">
          <a:xfrm rot="10800000">
            <a:off x="4624381" y="3767127"/>
            <a:ext cx="1898679" cy="53923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" y="1185860"/>
            <a:ext cx="6080324" cy="447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43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br>
              <a:rPr lang="fr-FR" dirty="0" smtClean="0"/>
            </a:br>
            <a:r>
              <a:rPr lang="fr-FR" dirty="0" smtClean="0"/>
              <a:t>{D2i} </a:t>
            </a:r>
            <a:r>
              <a:rPr lang="fr-FR" dirty="0" err="1" smtClean="0"/>
              <a:t>Upload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2/4</a:t>
            </a:r>
            <a:endParaRPr lang="fr-FR" dirty="0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523056" y="3428551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Un fichier est sélectionné : le bouton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est disponible : lance l’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upload</a:t>
            </a:r>
            <a:r>
              <a:rPr kumimoji="0" lang="fr-FR" sz="1200" dirty="0" smtClean="0">
                <a:solidFill>
                  <a:srgbClr val="00477F"/>
                </a:solidFill>
              </a:rPr>
              <a:t> et le contrôle du fichier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 rot="10800000">
            <a:off x="3200376" y="2698740"/>
            <a:ext cx="3322680" cy="86969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74" y="1185860"/>
            <a:ext cx="6089849" cy="448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44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br>
              <a:rPr lang="fr-FR" dirty="0" smtClean="0"/>
            </a:br>
            <a:r>
              <a:rPr lang="fr-FR" dirty="0" smtClean="0"/>
              <a:t>{D2i} </a:t>
            </a:r>
            <a:r>
              <a:rPr lang="fr-FR" dirty="0" err="1" smtClean="0"/>
              <a:t>Upload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3/4</a:t>
            </a:r>
            <a:endParaRPr lang="fr-FR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523056" y="2741829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Un fichier a été transmis et contrôlé : les erreurs relevées sont affichées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  <a:stCxn id="21" idx="1"/>
          </p:cNvCxnSpPr>
          <p:nvPr/>
        </p:nvCxnSpPr>
        <p:spPr bwMode="auto">
          <a:xfrm rot="10800000" flipV="1">
            <a:off x="4222740" y="3092694"/>
            <a:ext cx="2300316" cy="23472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523056" y="3583014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fichier présentant des erreurs, ce bouton permet de télécharger le rapport complet au format texte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4" name="AutoShape 20"/>
          <p:cNvCxnSpPr>
            <a:cxnSpLocks noChangeShapeType="1"/>
          </p:cNvCxnSpPr>
          <p:nvPr/>
        </p:nvCxnSpPr>
        <p:spPr bwMode="auto">
          <a:xfrm rot="10800000">
            <a:off x="4660896" y="3802093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75" y="1185859"/>
            <a:ext cx="6097970" cy="448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45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br>
              <a:rPr lang="fr-FR" dirty="0" smtClean="0"/>
            </a:br>
            <a:r>
              <a:rPr lang="fr-FR" dirty="0" smtClean="0"/>
              <a:t>{D2i} </a:t>
            </a:r>
            <a:r>
              <a:rPr lang="fr-FR" dirty="0" err="1" smtClean="0"/>
              <a:t>Upload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MDR 4/4</a:t>
            </a:r>
            <a:endParaRPr lang="fr-FR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6523056" y="2725883"/>
            <a:ext cx="20097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Le fichier transmis et contrôlé ne présente pas d’erreur :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il est transmis à la GED</a:t>
            </a:r>
            <a:endParaRPr kumimoji="0" lang="fr-FR" sz="1200" u="sng" dirty="0">
              <a:solidFill>
                <a:srgbClr val="00477F"/>
              </a:solidFill>
            </a:endParaRPr>
          </a:p>
        </p:txBody>
      </p:sp>
      <p:cxnSp>
        <p:nvCxnSpPr>
          <p:cNvPr id="20" name="AutoShape 20"/>
          <p:cNvCxnSpPr>
            <a:cxnSpLocks noChangeShapeType="1"/>
            <a:stCxn id="19" idx="1"/>
          </p:cNvCxnSpPr>
          <p:nvPr/>
        </p:nvCxnSpPr>
        <p:spPr bwMode="auto">
          <a:xfrm rot="10800000" flipV="1">
            <a:off x="3638532" y="3178314"/>
            <a:ext cx="2884524" cy="133157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523056" y="3567068"/>
            <a:ext cx="2009787" cy="701731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Aucun rapport d’erreur à télécharger : le bouton est grisé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rot="10800000">
            <a:off x="4660896" y="3786147"/>
            <a:ext cx="1862160" cy="10953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5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Intranet MDR module </a:t>
            </a:r>
            <a:r>
              <a:rPr lang="fr-FR" dirty="0" err="1" smtClean="0"/>
              <a:t>access</a:t>
            </a:r>
            <a:r>
              <a:rPr lang="fr-FR" dirty="0" smtClean="0"/>
              <a:t> </a:t>
            </a:r>
            <a:r>
              <a:rPr lang="fr-FR" dirty="0" smtClean="0"/>
              <a:t>+ </a:t>
            </a:r>
            <a:r>
              <a:rPr lang="fr-FR" dirty="0" err="1" smtClean="0"/>
              <a:t>choice</a:t>
            </a:r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  <p:sp>
        <p:nvSpPr>
          <p:cNvPr id="6" name="ZoneTexte 5"/>
          <p:cNvSpPr txBox="1"/>
          <p:nvPr/>
        </p:nvSpPr>
        <p:spPr>
          <a:xfrm>
            <a:off x="3671428" y="1403295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6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3671428" y="2297097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7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3127350" y="4155909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9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754005" y="4155909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slide</a:t>
            </a:r>
            <a:r>
              <a:rPr lang="fr-FR" sz="1600" dirty="0" smtClean="0"/>
              <a:t> 8</a:t>
            </a:r>
            <a:endParaRPr lang="fr-FR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66" y="1274733"/>
            <a:ext cx="3713163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3260" y="1228725"/>
            <a:ext cx="190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11"/>
          <p:cNvCxnSpPr/>
          <p:nvPr/>
        </p:nvCxnSpPr>
        <p:spPr bwMode="auto">
          <a:xfrm>
            <a:off x="4447603" y="3173409"/>
            <a:ext cx="1436478" cy="32861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15" name="Connecteur droit 14"/>
          <p:cNvCxnSpPr/>
          <p:nvPr/>
        </p:nvCxnSpPr>
        <p:spPr bwMode="auto">
          <a:xfrm>
            <a:off x="2798733" y="3337717"/>
            <a:ext cx="3085348" cy="328617"/>
          </a:xfrm>
          <a:prstGeom prst="line">
            <a:avLst/>
          </a:prstGeom>
          <a:solidFill>
            <a:srgbClr val="BACEE4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1160463"/>
            <a:ext cx="6083082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6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Intranet Home page: </a:t>
            </a:r>
            <a:r>
              <a:rPr lang="fr-FR" dirty="0" err="1" smtClean="0"/>
              <a:t>access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2224088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through</a:t>
            </a:r>
            <a:r>
              <a:rPr kumimoji="0" lang="fr-FR" sz="1200" dirty="0" smtClean="0">
                <a:solidFill>
                  <a:srgbClr val="00477F"/>
                </a:solidFill>
              </a:rPr>
              <a:t> a new « MDR » item in the « Project » menu for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users</a:t>
            </a:r>
            <a:endParaRPr kumimoji="0" lang="fr-FR" sz="1200" u="sng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>
            <a:off x="3273402" y="2224103"/>
            <a:ext cx="3459186" cy="24143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203221" name="Text Box 21"/>
          <p:cNvSpPr txBox="1">
            <a:spLocks noChangeArrowheads="1"/>
          </p:cNvSpPr>
          <p:nvPr/>
        </p:nvSpPr>
        <p:spPr bwMode="auto">
          <a:xfrm>
            <a:off x="6732588" y="3140075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u="sng" dirty="0" err="1" smtClean="0">
                <a:solidFill>
                  <a:srgbClr val="00477F"/>
                </a:solidFill>
              </a:rPr>
              <a:t>Authorized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all Project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department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users</a:t>
            </a:r>
            <a:endParaRPr kumimoji="0" lang="fr-FR" sz="1200" b="1" dirty="0" smtClean="0">
              <a:solidFill>
                <a:srgbClr val="00477F"/>
              </a:solidFill>
            </a:endParaRPr>
          </a:p>
          <a:p>
            <a:pPr lvl="0"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IT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department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for Paris and London Holdings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subsidiaries</a:t>
            </a:r>
            <a:endParaRPr kumimoji="0" lang="fr-FR" sz="1200" b="1" dirty="0" smtClean="0">
              <a:solidFill>
                <a:srgbClr val="00477F"/>
              </a:solidFill>
            </a:endParaRPr>
          </a:p>
        </p:txBody>
      </p:sp>
      <p:cxnSp>
        <p:nvCxnSpPr>
          <p:cNvPr id="1203222" name="AutoShape 22"/>
          <p:cNvCxnSpPr>
            <a:cxnSpLocks noChangeShapeType="1"/>
            <a:stCxn id="1203221" idx="1"/>
          </p:cNvCxnSpPr>
          <p:nvPr/>
        </p:nvCxnSpPr>
        <p:spPr bwMode="auto">
          <a:xfrm rot="10800000">
            <a:off x="993776" y="1895499"/>
            <a:ext cx="5738812" cy="1697009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4" y="1185861"/>
            <a:ext cx="6101685" cy="434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7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{H0} </a:t>
            </a:r>
            <a:r>
              <a:rPr lang="fr-FR" dirty="0" smtClean="0"/>
              <a:t>Intranet home page: content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2224088"/>
            <a:ext cx="2973387" cy="9048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Menu 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Initiate</a:t>
            </a:r>
            <a:r>
              <a:rPr kumimoji="0" lang="fr-FR" sz="1200" dirty="0" smtClean="0">
                <a:solidFill>
                  <a:srgbClr val="00477F"/>
                </a:solidFill>
              </a:rPr>
              <a:t> a new MDR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Ongoing</a:t>
            </a:r>
            <a:r>
              <a:rPr kumimoji="0" lang="fr-FR" sz="1200" dirty="0" smtClean="0">
                <a:solidFill>
                  <a:srgbClr val="00477F"/>
                </a:solidFill>
              </a:rPr>
              <a:t>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>
            <a:off x="1155648" y="2574956"/>
            <a:ext cx="5576940" cy="101565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732587" y="3538539"/>
            <a:ext cx="2973387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Help: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link</a:t>
            </a:r>
            <a:r>
              <a:rPr kumimoji="0" lang="fr-FR" sz="1200" dirty="0" smtClean="0">
                <a:solidFill>
                  <a:srgbClr val="00477F"/>
                </a:solidFill>
              </a:rPr>
              <a:t> to a PDF file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Accessible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all MDR module pages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0" name="AutoShape 20"/>
          <p:cNvCxnSpPr>
            <a:cxnSpLocks noChangeShapeType="1"/>
          </p:cNvCxnSpPr>
          <p:nvPr/>
        </p:nvCxnSpPr>
        <p:spPr bwMode="auto">
          <a:xfrm rot="10800000">
            <a:off x="1155648" y="2954331"/>
            <a:ext cx="5576941" cy="105090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1" y="1185860"/>
            <a:ext cx="6128967" cy="45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8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{B1L} </a:t>
            </a:r>
            <a:r>
              <a:rPr lang="fr-FR" dirty="0" err="1" smtClean="0"/>
              <a:t>Ongoing</a:t>
            </a:r>
            <a:r>
              <a:rPr lang="fr-FR" dirty="0" smtClean="0"/>
              <a:t> MDR </a:t>
            </a:r>
            <a:r>
              <a:rPr lang="fr-FR" dirty="0" err="1" smtClean="0"/>
              <a:t>workflow</a:t>
            </a:r>
            <a:r>
              <a:rPr lang="fr-FR" dirty="0" smtClean="0"/>
              <a:t> – 1/2 (</a:t>
            </a:r>
            <a:r>
              <a:rPr lang="fr-FR" dirty="0" err="1" smtClean="0"/>
              <a:t>published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110799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</a:pPr>
            <a:r>
              <a:rPr kumimoji="0" lang="fr-FR" sz="1200" dirty="0" smtClean="0">
                <a:solidFill>
                  <a:srgbClr val="00477F"/>
                </a:solidFill>
              </a:rPr>
              <a:t>Visible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all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dirty="0" smtClean="0">
                <a:solidFill>
                  <a:srgbClr val="00477F"/>
                </a:solidFill>
              </a:rPr>
              <a:t> on the MDR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4222740" y="1739859"/>
            <a:ext cx="2509848" cy="228620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732588" y="2552688"/>
            <a:ext cx="2973387" cy="192052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Menu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for a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r>
              <a:rPr kumimoji="0" lang="fr-FR" sz="1200" dirty="0" smtClean="0">
                <a:solidFill>
                  <a:srgbClr val="00477F"/>
                </a:solidFill>
              </a:rPr>
              <a:t> MDR: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edit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b="1" dirty="0" smtClean="0">
                <a:solidFill>
                  <a:srgbClr val="00477F"/>
                </a:solidFill>
              </a:rPr>
              <a:t>: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(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including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the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)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edit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values: </a:t>
            </a:r>
            <a:r>
              <a:rPr kumimoji="0" lang="fr-FR" sz="1200" dirty="0" smtClean="0">
                <a:solidFill>
                  <a:srgbClr val="00477F"/>
                </a:solidFill>
              </a:rPr>
              <a:t>impossible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publish</a:t>
            </a:r>
            <a:r>
              <a:rPr kumimoji="0" lang="fr-FR" sz="1200" b="1" dirty="0" smtClean="0">
                <a:solidFill>
                  <a:srgbClr val="00477F"/>
                </a:solidFill>
              </a:rPr>
              <a:t>: </a:t>
            </a:r>
            <a:r>
              <a:rPr kumimoji="0" lang="fr-FR" sz="1200" dirty="0" smtClean="0">
                <a:solidFill>
                  <a:srgbClr val="00477F"/>
                </a:solidFill>
              </a:rPr>
              <a:t>impossible</a:t>
            </a: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delete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: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impossible</a:t>
            </a: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go to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(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including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the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)</a:t>
            </a:r>
            <a:endParaRPr kumimoji="0" lang="fr-FR" sz="1200" u="sng" dirty="0" smtClean="0">
              <a:solidFill>
                <a:srgbClr val="00477F"/>
              </a:solidFill>
            </a:endParaRPr>
          </a:p>
        </p:txBody>
      </p:sp>
      <p:cxnSp>
        <p:nvCxnSpPr>
          <p:cNvPr id="19" name="AutoShape 20"/>
          <p:cNvCxnSpPr>
            <a:cxnSpLocks noChangeShapeType="1"/>
          </p:cNvCxnSpPr>
          <p:nvPr/>
        </p:nvCxnSpPr>
        <p:spPr bwMode="auto">
          <a:xfrm>
            <a:off x="4332277" y="2333610"/>
            <a:ext cx="2400311" cy="475463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 type="oval"/>
            <a:tailEnd type="none" w="med" len="med"/>
          </a:ln>
          <a:effectLst/>
        </p:spPr>
      </p:cxn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732588" y="4676346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who</a:t>
            </a:r>
            <a:r>
              <a:rPr kumimoji="0" lang="fr-FR" sz="1200" dirty="0" smtClean="0">
                <a:solidFill>
                  <a:srgbClr val="00477F"/>
                </a:solidFill>
              </a:rPr>
              <a:t> are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creators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nor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dirty="0" smtClean="0">
                <a:solidFill>
                  <a:srgbClr val="00477F"/>
                </a:solidFill>
              </a:rPr>
              <a:t> on a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can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only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see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3" name="AutoShape 20"/>
          <p:cNvCxnSpPr>
            <a:cxnSpLocks noChangeShapeType="1"/>
            <a:stCxn id="26" idx="0"/>
          </p:cNvCxnSpPr>
          <p:nvPr/>
        </p:nvCxnSpPr>
        <p:spPr bwMode="auto">
          <a:xfrm rot="5400000" flipH="1" flipV="1">
            <a:off x="-581066" y="4323570"/>
            <a:ext cx="3029783" cy="79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200025" y="5838858"/>
            <a:ext cx="1466805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5265783" y="5837269"/>
            <a:ext cx="1987536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Perenco</a:t>
            </a:r>
            <a:r>
              <a:rPr kumimoji="0" lang="fr-FR" sz="1200" dirty="0" smtClean="0">
                <a:solidFill>
                  <a:srgbClr val="00477F"/>
                </a:solidFill>
              </a:rPr>
              <a:t> stage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during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9" name="AutoShape 20"/>
          <p:cNvCxnSpPr>
            <a:cxnSpLocks noChangeShapeType="1"/>
          </p:cNvCxnSpPr>
          <p:nvPr/>
        </p:nvCxnSpPr>
        <p:spPr bwMode="auto">
          <a:xfrm rot="10800000">
            <a:off x="1046109" y="2662228"/>
            <a:ext cx="5041216" cy="317504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1394" y="3027357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0754" y="4232286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51" y="1185860"/>
            <a:ext cx="6128967" cy="45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A44E6-18CA-4F6F-ABEC-BFE3A5C5EAA5}" type="slidenum">
              <a:rPr lang="fr-CA"/>
              <a:pPr/>
              <a:t>9</a:t>
            </a:fld>
            <a:endParaRPr lang="fr-CA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User Perenco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{B1L} </a:t>
            </a:r>
            <a:r>
              <a:rPr lang="fr-FR" dirty="0" err="1" smtClean="0"/>
              <a:t>Ongoing</a:t>
            </a:r>
            <a:r>
              <a:rPr lang="fr-FR" dirty="0" smtClean="0"/>
              <a:t> MDR </a:t>
            </a:r>
            <a:r>
              <a:rPr lang="fr-FR" dirty="0" err="1" smtClean="0"/>
              <a:t>workflow</a:t>
            </a:r>
            <a:r>
              <a:rPr lang="fr-FR" dirty="0" smtClean="0"/>
              <a:t> – 2/2 (</a:t>
            </a:r>
            <a:r>
              <a:rPr lang="fr-FR" dirty="0" err="1" smtClean="0"/>
              <a:t>unpublished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203219" name="Text Box 19"/>
          <p:cNvSpPr txBox="1">
            <a:spLocks noChangeArrowheads="1"/>
          </p:cNvSpPr>
          <p:nvPr/>
        </p:nvSpPr>
        <p:spPr bwMode="auto">
          <a:xfrm>
            <a:off x="6732588" y="1185861"/>
            <a:ext cx="2973387" cy="110799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r>
              <a:rPr kumimoji="0" lang="fr-FR" sz="1200" dirty="0" smtClean="0">
                <a:solidFill>
                  <a:srgbClr val="00477F"/>
                </a:solidFill>
              </a:rPr>
              <a:t>: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</a:pPr>
            <a:r>
              <a:rPr kumimoji="0" lang="fr-FR" sz="1200" dirty="0" smtClean="0">
                <a:solidFill>
                  <a:srgbClr val="00477F"/>
                </a:solidFill>
              </a:rPr>
              <a:t>Visible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from</a:t>
            </a:r>
            <a:r>
              <a:rPr kumimoji="0" lang="fr-FR" sz="1200" dirty="0" smtClean="0">
                <a:solidFill>
                  <a:srgbClr val="00477F"/>
                </a:solidFill>
              </a:rPr>
              <a:t> all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dirty="0" smtClean="0">
                <a:solidFill>
                  <a:srgbClr val="00477F"/>
                </a:solidFill>
              </a:rPr>
              <a:t> on the MDR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203220" name="AutoShape 20"/>
          <p:cNvCxnSpPr>
            <a:cxnSpLocks noChangeShapeType="1"/>
            <a:stCxn id="1203219" idx="1"/>
          </p:cNvCxnSpPr>
          <p:nvPr/>
        </p:nvCxnSpPr>
        <p:spPr bwMode="auto">
          <a:xfrm rot="10800000" flipV="1">
            <a:off x="4298912" y="1739859"/>
            <a:ext cx="2433677" cy="19210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6732588" y="2589201"/>
            <a:ext cx="2973387" cy="192052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Menu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for a non-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published</a:t>
            </a:r>
            <a:r>
              <a:rPr kumimoji="0" lang="fr-FR" sz="1200" dirty="0" smtClean="0">
                <a:solidFill>
                  <a:srgbClr val="00477F"/>
                </a:solidFill>
              </a:rPr>
              <a:t> MDR: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edit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b="1" dirty="0" smtClean="0">
                <a:solidFill>
                  <a:srgbClr val="00477F"/>
                </a:solidFill>
              </a:rPr>
              <a:t>: 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not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(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including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 the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r>
              <a:rPr kumimoji="0" lang="fr-FR" sz="1200" u="sng" dirty="0" smtClean="0">
                <a:solidFill>
                  <a:srgbClr val="00477F"/>
                </a:solidFill>
              </a:rPr>
              <a:t>)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edit</a:t>
            </a:r>
            <a:r>
              <a:rPr kumimoji="0" lang="fr-FR" sz="1200" b="1" dirty="0" smtClean="0">
                <a:solidFill>
                  <a:srgbClr val="00477F"/>
                </a:solidFill>
              </a:rPr>
              <a:t> values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publish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: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err="1" smtClean="0">
                <a:solidFill>
                  <a:srgbClr val="00477F"/>
                </a:solidFill>
              </a:rPr>
              <a:t>delete</a:t>
            </a:r>
            <a:r>
              <a:rPr kumimoji="0" lang="fr-FR" sz="1200" b="1" dirty="0" smtClean="0">
                <a:solidFill>
                  <a:srgbClr val="00477F"/>
                </a:solidFill>
              </a:rPr>
              <a:t> </a:t>
            </a:r>
            <a:r>
              <a:rPr kumimoji="0" lang="fr-FR" sz="1200" b="1" dirty="0" smtClean="0">
                <a:solidFill>
                  <a:srgbClr val="00477F"/>
                </a:solidFill>
              </a:rPr>
              <a:t>: </a:t>
            </a:r>
            <a:r>
              <a:rPr kumimoji="0" lang="fr-FR" sz="1200" u="sng" dirty="0" err="1" smtClean="0">
                <a:solidFill>
                  <a:srgbClr val="00477F"/>
                </a:solidFill>
              </a:rPr>
              <a:t>creator</a:t>
            </a:r>
            <a:endParaRPr kumimoji="0" lang="fr-FR" sz="1200" u="sng" dirty="0" smtClean="0">
              <a:solidFill>
                <a:srgbClr val="00477F"/>
              </a:solidFill>
            </a:endParaRPr>
          </a:p>
          <a:p>
            <a:pPr lvl="1" algn="l" eaLnBrk="0" hangingPunct="0">
              <a:lnSpc>
                <a:spcPct val="110000"/>
              </a:lnSpc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kumimoji="0" lang="fr-FR" sz="1200" dirty="0" smtClean="0">
                <a:solidFill>
                  <a:srgbClr val="00477F"/>
                </a:solidFill>
              </a:rPr>
              <a:t> go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workflow</a:t>
            </a:r>
            <a:r>
              <a:rPr kumimoji="0" lang="fr-FR" sz="1200" dirty="0" smtClean="0">
                <a:solidFill>
                  <a:srgbClr val="00477F"/>
                </a:solidFill>
              </a:rPr>
              <a:t> : impossible</a:t>
            </a: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732588" y="4698735"/>
            <a:ext cx="2973387" cy="48288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who</a:t>
            </a:r>
            <a:r>
              <a:rPr kumimoji="0" lang="fr-FR" sz="1200" dirty="0" smtClean="0">
                <a:solidFill>
                  <a:srgbClr val="00477F"/>
                </a:solidFill>
              </a:rPr>
              <a:t> are not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creators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nor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declared</a:t>
            </a:r>
            <a:r>
              <a:rPr kumimoji="0" lang="fr-FR" sz="1200" dirty="0" smtClean="0">
                <a:solidFill>
                  <a:srgbClr val="00477F"/>
                </a:solidFill>
              </a:rPr>
              <a:t> on a MDR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can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only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see</a:t>
            </a:r>
            <a:r>
              <a:rPr kumimoji="0" lang="fr-FR" sz="1200" dirty="0" smtClean="0">
                <a:solidFill>
                  <a:srgbClr val="00477F"/>
                </a:solidFill>
              </a:rPr>
              <a:t> the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list</a:t>
            </a:r>
            <a:endParaRPr kumimoji="0" lang="fr-FR" sz="1200" dirty="0" smtClean="0">
              <a:solidFill>
                <a:srgbClr val="00477F"/>
              </a:solidFill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882764" y="5838858"/>
            <a:ext cx="1466805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smtClean="0">
                <a:solidFill>
                  <a:srgbClr val="00477F"/>
                </a:solidFill>
              </a:rPr>
              <a:t>values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15" idx="0"/>
          </p:cNvCxnSpPr>
          <p:nvPr/>
        </p:nvCxnSpPr>
        <p:spPr bwMode="auto">
          <a:xfrm rot="16200000" flipV="1">
            <a:off x="388875" y="3611566"/>
            <a:ext cx="2884527" cy="1570058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21" name="AutoShape 20"/>
          <p:cNvCxnSpPr>
            <a:cxnSpLocks noChangeShapeType="1"/>
            <a:stCxn id="22" idx="0"/>
          </p:cNvCxnSpPr>
          <p:nvPr/>
        </p:nvCxnSpPr>
        <p:spPr bwMode="auto">
          <a:xfrm rot="5400000" flipH="1" flipV="1">
            <a:off x="-580273" y="4324363"/>
            <a:ext cx="3028196" cy="79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200025" y="5838858"/>
            <a:ext cx="1466805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Define</a:t>
            </a:r>
            <a:r>
              <a:rPr kumimoji="0" lang="fr-FR" sz="1200" dirty="0" smtClean="0">
                <a:solidFill>
                  <a:srgbClr val="00477F"/>
                </a:solidFill>
              </a:rPr>
              <a:t>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users</a:t>
            </a:r>
            <a:endParaRPr kumimoji="0" lang="fr-FR" sz="1200" dirty="0">
              <a:solidFill>
                <a:srgbClr val="00477F"/>
              </a:solidFill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3565506" y="5837269"/>
            <a:ext cx="1466805" cy="49859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477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0" lang="fr-FR" sz="1200" dirty="0" smtClean="0">
                <a:solidFill>
                  <a:srgbClr val="00477F"/>
                </a:solidFill>
              </a:rPr>
              <a:t>Link to </a:t>
            </a:r>
            <a:r>
              <a:rPr kumimoji="0" lang="fr-FR" sz="1200" dirty="0" err="1" smtClean="0">
                <a:solidFill>
                  <a:srgbClr val="00477F"/>
                </a:solidFill>
              </a:rPr>
              <a:t>Publish</a:t>
            </a:r>
            <a:endParaRPr kumimoji="0" lang="fr-FR" sz="1200" dirty="0" smtClean="0">
              <a:solidFill>
                <a:srgbClr val="00477F"/>
              </a:solidFill>
            </a:endParaRPr>
          </a:p>
          <a:p>
            <a:pPr algn="l"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0" lang="fr-FR" sz="1200" dirty="0">
              <a:solidFill>
                <a:srgbClr val="00477F"/>
              </a:solidFill>
            </a:endParaRPr>
          </a:p>
        </p:txBody>
      </p:sp>
      <p:cxnSp>
        <p:nvCxnSpPr>
          <p:cNvPr id="24" name="AutoShape 20"/>
          <p:cNvCxnSpPr>
            <a:cxnSpLocks noChangeShapeType="1"/>
            <a:stCxn id="23" idx="0"/>
          </p:cNvCxnSpPr>
          <p:nvPr/>
        </p:nvCxnSpPr>
        <p:spPr bwMode="auto">
          <a:xfrm rot="16200000" flipV="1">
            <a:off x="1340580" y="2878939"/>
            <a:ext cx="2773398" cy="3143261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/>
            <a:tailEnd type="triangle" w="med" len="med"/>
          </a:ln>
          <a:effectLst/>
        </p:spPr>
      </p:cxnSp>
      <p:cxnSp>
        <p:nvCxnSpPr>
          <p:cNvPr id="38" name="AutoShape 20"/>
          <p:cNvCxnSpPr>
            <a:cxnSpLocks noChangeShapeType="1"/>
          </p:cNvCxnSpPr>
          <p:nvPr/>
        </p:nvCxnSpPr>
        <p:spPr bwMode="auto">
          <a:xfrm>
            <a:off x="4341826" y="2220037"/>
            <a:ext cx="2400311" cy="734294"/>
          </a:xfrm>
          <a:prstGeom prst="straightConnector1">
            <a:avLst/>
          </a:prstGeom>
          <a:noFill/>
          <a:ln w="9525">
            <a:solidFill>
              <a:srgbClr val="759DC9"/>
            </a:solidFill>
            <a:round/>
            <a:headEnd type="oval"/>
            <a:tailEnd type="none" w="med" len="med"/>
          </a:ln>
          <a:effectLst/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0754" y="306387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0754" y="364807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08854" y="3903669"/>
            <a:ext cx="12382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08854" y="4108461"/>
            <a:ext cx="12382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7313" y="6527800"/>
            <a:ext cx="9750425" cy="200025"/>
          </a:xfrm>
        </p:spPr>
        <p:txBody>
          <a:bodyPr/>
          <a:lstStyle/>
          <a:p>
            <a:r>
              <a:rPr lang="fr-CA" dirty="0" smtClean="0"/>
              <a:t>03/02/2010</a:t>
            </a:r>
            <a:endParaRPr lang="fr-C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CT" val="6"/>
</p:tagLst>
</file>

<file path=ppt/theme/theme1.xml><?xml version="1.0" encoding="utf-8"?>
<a:theme xmlns:a="http://schemas.openxmlformats.org/drawingml/2006/main" name="2_blank">
  <a:themeElements>
    <a:clrScheme name="2_blank 9">
      <a:dk1>
        <a:srgbClr val="000000"/>
      </a:dk1>
      <a:lt1>
        <a:srgbClr val="FFFFFF"/>
      </a:lt1>
      <a:dk2>
        <a:srgbClr val="C00905"/>
      </a:dk2>
      <a:lt2>
        <a:srgbClr val="5F5F5F"/>
      </a:lt2>
      <a:accent1>
        <a:srgbClr val="C0C0C0"/>
      </a:accent1>
      <a:accent2>
        <a:srgbClr val="00477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3F72"/>
      </a:accent6>
      <a:hlink>
        <a:srgbClr val="00477F"/>
      </a:hlink>
      <a:folHlink>
        <a:srgbClr val="00477F"/>
      </a:folHlink>
    </a:clrScheme>
    <a:fontScheme name="2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ACEE4"/>
        </a:solidFill>
        <a:ln w="9525" cap="flat" cmpd="sng" algn="ctr">
          <a:solidFill>
            <a:srgbClr val="759DC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477F"/>
          </a:buClr>
          <a:buSzTx/>
          <a:buFont typeface="Webdings" pitchFamily="18" charset="2"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77777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ACEE4"/>
        </a:solidFill>
        <a:ln w="9525" cap="flat" cmpd="sng" algn="ctr">
          <a:solidFill>
            <a:srgbClr val="759DC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477F"/>
          </a:buClr>
          <a:buSzTx/>
          <a:buFont typeface="Webdings" pitchFamily="18" charset="2"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77777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1">
        <a:dk1>
          <a:srgbClr val="000000"/>
        </a:dk1>
        <a:lt1>
          <a:srgbClr val="FFFFFF"/>
        </a:lt1>
        <a:dk2>
          <a:srgbClr val="292929"/>
        </a:dk2>
        <a:lt2>
          <a:srgbClr val="5F5F5F"/>
        </a:lt2>
        <a:accent1>
          <a:srgbClr val="C0C0C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00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2">
        <a:dk1>
          <a:srgbClr val="000000"/>
        </a:dk1>
        <a:lt1>
          <a:srgbClr val="FFFFFF"/>
        </a:lt1>
        <a:dk2>
          <a:srgbClr val="C00905"/>
        </a:dk2>
        <a:lt2>
          <a:srgbClr val="5F5F5F"/>
        </a:lt2>
        <a:accent1>
          <a:srgbClr val="C0C0C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00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3">
        <a:dk1>
          <a:srgbClr val="000000"/>
        </a:dk1>
        <a:lt1>
          <a:srgbClr val="FFFFFF"/>
        </a:lt1>
        <a:dk2>
          <a:srgbClr val="C00905"/>
        </a:dk2>
        <a:lt2>
          <a:srgbClr val="5F5F5F"/>
        </a:lt2>
        <a:accent1>
          <a:srgbClr val="C0C0C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4">
        <a:dk1>
          <a:srgbClr val="000000"/>
        </a:dk1>
        <a:lt1>
          <a:srgbClr val="FFFFFF"/>
        </a:lt1>
        <a:dk2>
          <a:srgbClr val="C00905"/>
        </a:dk2>
        <a:lt2>
          <a:srgbClr val="5F5F5F"/>
        </a:lt2>
        <a:accent1>
          <a:srgbClr val="C0C0C0"/>
        </a:accent1>
        <a:accent2>
          <a:srgbClr val="6FB2C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64A1BA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5">
        <a:dk1>
          <a:srgbClr val="C0C0C0"/>
        </a:dk1>
        <a:lt1>
          <a:srgbClr val="FFFFFF"/>
        </a:lt1>
        <a:dk2>
          <a:srgbClr val="333333"/>
        </a:dk2>
        <a:lt2>
          <a:srgbClr val="C00905"/>
        </a:lt2>
        <a:accent1>
          <a:srgbClr val="5F5F5F"/>
        </a:accent1>
        <a:accent2>
          <a:srgbClr val="333333"/>
        </a:accent2>
        <a:accent3>
          <a:srgbClr val="ADADAD"/>
        </a:accent3>
        <a:accent4>
          <a:srgbClr val="DADADA"/>
        </a:accent4>
        <a:accent5>
          <a:srgbClr val="B6B6B6"/>
        </a:accent5>
        <a:accent6>
          <a:srgbClr val="2D2D2D"/>
        </a:accent6>
        <a:hlink>
          <a:srgbClr val="FFFFFF"/>
        </a:hlink>
        <a:folHlink>
          <a:srgbClr val="C0090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6">
        <a:dk1>
          <a:srgbClr val="C0C0C0"/>
        </a:dk1>
        <a:lt1>
          <a:srgbClr val="FFFFFF"/>
        </a:lt1>
        <a:dk2>
          <a:srgbClr val="333333"/>
        </a:dk2>
        <a:lt2>
          <a:srgbClr val="C00905"/>
        </a:lt2>
        <a:accent1>
          <a:srgbClr val="5F5F5F"/>
        </a:accent1>
        <a:accent2>
          <a:srgbClr val="6FB2CD"/>
        </a:accent2>
        <a:accent3>
          <a:srgbClr val="ADADAD"/>
        </a:accent3>
        <a:accent4>
          <a:srgbClr val="DADADA"/>
        </a:accent4>
        <a:accent5>
          <a:srgbClr val="B6B6B6"/>
        </a:accent5>
        <a:accent6>
          <a:srgbClr val="64A1BA"/>
        </a:accent6>
        <a:hlink>
          <a:srgbClr val="FFFFFF"/>
        </a:hlink>
        <a:folHlink>
          <a:srgbClr val="C0090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7">
        <a:dk1>
          <a:srgbClr val="C0C0C0"/>
        </a:dk1>
        <a:lt1>
          <a:srgbClr val="FFFFFF"/>
        </a:lt1>
        <a:dk2>
          <a:srgbClr val="777777"/>
        </a:dk2>
        <a:lt2>
          <a:srgbClr val="C00905"/>
        </a:lt2>
        <a:accent1>
          <a:srgbClr val="5F5F5F"/>
        </a:accent1>
        <a:accent2>
          <a:srgbClr val="777777"/>
        </a:accent2>
        <a:accent3>
          <a:srgbClr val="BDBDBD"/>
        </a:accent3>
        <a:accent4>
          <a:srgbClr val="DADADA"/>
        </a:accent4>
        <a:accent5>
          <a:srgbClr val="B6B6B6"/>
        </a:accent5>
        <a:accent6>
          <a:srgbClr val="6B6B6B"/>
        </a:accent6>
        <a:hlink>
          <a:srgbClr val="FFFFFF"/>
        </a:hlink>
        <a:folHlink>
          <a:srgbClr val="C0090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8">
        <a:dk1>
          <a:srgbClr val="C0C0C0"/>
        </a:dk1>
        <a:lt1>
          <a:srgbClr val="FFFFFF"/>
        </a:lt1>
        <a:dk2>
          <a:srgbClr val="777777"/>
        </a:dk2>
        <a:lt2>
          <a:srgbClr val="C00905"/>
        </a:lt2>
        <a:accent1>
          <a:srgbClr val="5F5F5F"/>
        </a:accent1>
        <a:accent2>
          <a:srgbClr val="6FB2CD"/>
        </a:accent2>
        <a:accent3>
          <a:srgbClr val="BDBDBD"/>
        </a:accent3>
        <a:accent4>
          <a:srgbClr val="DADADA"/>
        </a:accent4>
        <a:accent5>
          <a:srgbClr val="B6B6B6"/>
        </a:accent5>
        <a:accent6>
          <a:srgbClr val="64A1BA"/>
        </a:accent6>
        <a:hlink>
          <a:srgbClr val="FFFFFF"/>
        </a:hlink>
        <a:folHlink>
          <a:srgbClr val="C0090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9">
        <a:dk1>
          <a:srgbClr val="000000"/>
        </a:dk1>
        <a:lt1>
          <a:srgbClr val="FFFFFF"/>
        </a:lt1>
        <a:dk2>
          <a:srgbClr val="C00905"/>
        </a:dk2>
        <a:lt2>
          <a:srgbClr val="5F5F5F"/>
        </a:lt2>
        <a:accent1>
          <a:srgbClr val="C0C0C0"/>
        </a:accent1>
        <a:accent2>
          <a:srgbClr val="00477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3F72"/>
        </a:accent6>
        <a:hlink>
          <a:srgbClr val="00477F"/>
        </a:hlink>
        <a:folHlink>
          <a:srgbClr val="0047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Modele_Dreamsoft</Template>
  <TotalTime>22873</TotalTime>
  <Words>1713</Words>
  <Application>Microsoft Office PowerPoint</Application>
  <PresentationFormat>Format A4 (210 x 297 mm)</PresentationFormat>
  <Paragraphs>396</Paragraphs>
  <Slides>45</Slides>
  <Notes>42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6" baseType="lpstr">
      <vt:lpstr>2_blank</vt:lpstr>
      <vt:lpstr>MDR Sites (Intranet + Extranet)</vt:lpstr>
      <vt:lpstr>User’s rights</vt:lpstr>
      <vt:lpstr>Site map 1/2</vt:lpstr>
      <vt:lpstr>Site map 2/2</vt:lpstr>
      <vt:lpstr>User Perenco Intranet MDR module access + choice</vt:lpstr>
      <vt:lpstr>User Perenco Intranet Home page: access</vt:lpstr>
      <vt:lpstr>User Perenco {H0} Intranet home page: content</vt:lpstr>
      <vt:lpstr>User Perenco {B1L} Ongoing MDR workflow – 1/2 (published)</vt:lpstr>
      <vt:lpstr>User Perenco {B1L} Ongoing MDR workflow – 2/2 (unpublished)</vt:lpstr>
      <vt:lpstr>User Perenco MDR Template+workflow creation</vt:lpstr>
      <vt:lpstr>User Perenco {B1R} Choose type</vt:lpstr>
      <vt:lpstr>User Perenco {B2} Define users (internal and external MDR)</vt:lpstr>
      <vt:lpstr>User Perenco {B3} Define values – external 1/4</vt:lpstr>
      <vt:lpstr>User Perenco {B3} Define values – navigation boxes 2/4</vt:lpstr>
      <vt:lpstr>User Perenco {B3} Define values – navigation boxes 3/4</vt:lpstr>
      <vt:lpstr>User Perenco {B3} Define values – external 4/4</vt:lpstr>
      <vt:lpstr>User Perenco {B3} Define values – internal 1/2</vt:lpstr>
      <vt:lpstr>User Perenco {B3} Define values – internal 2/2</vt:lpstr>
      <vt:lpstr>User Perenco {D1e} Publish external MDR</vt:lpstr>
      <vt:lpstr>User Perenco {D1i} Publish internal MDR</vt:lpstr>
      <vt:lpstr>Contractor + User Perenco External MDR workflow</vt:lpstr>
      <vt:lpstr>Contractor Authentication</vt:lpstr>
      <vt:lpstr>Contractor {C1e} Download MDR template</vt:lpstr>
      <vt:lpstr>Contractor {D2ee} Upload the first External MDR – 1/4</vt:lpstr>
      <vt:lpstr>Contractor {D2ee} Upload the first External MDR – 2/4</vt:lpstr>
      <vt:lpstr>Contractor {D2ee} Upload the first External MDR – 3/4</vt:lpstr>
      <vt:lpstr>Contractor {D2ee} Upload the first External MDR – 4/4</vt:lpstr>
      <vt:lpstr>Contractor {D2ee} Upload other External MDR – 1/1</vt:lpstr>
      <vt:lpstr>User Perenco Download external MDR - step 1 : Ongoing MDR workflow {B1L}</vt:lpstr>
      <vt:lpstr>User Perenco {C2ei} Download external MDR</vt:lpstr>
      <vt:lpstr>User Perenco {D2ei} Reject or Validate external MDR 1/4</vt:lpstr>
      <vt:lpstr>User Perenco {D2ei} Reject or Validate external MDR 2/4</vt:lpstr>
      <vt:lpstr>User Perenco {D2ei} Reject or Validate external MDR 3/4</vt:lpstr>
      <vt:lpstr>User Perenco {D2ei} Reject or Validate external MDR 4/4</vt:lpstr>
      <vt:lpstr>User Perenco {D2es} Validate an external MDR 1/2</vt:lpstr>
      <vt:lpstr>User Perenco {D2es} Validate an external MDR 2/2</vt:lpstr>
      <vt:lpstr>Contractor {C2ee} Download Comment Sheet + rejected MDR</vt:lpstr>
      <vt:lpstr>Contractor+User Perenco {J0} History of Exchanges</vt:lpstr>
      <vt:lpstr>User Perenco Workflow MDR interne</vt:lpstr>
      <vt:lpstr>User Perenco Download internal MDR - step 1 : Ongoing MDR workflow {B1L}</vt:lpstr>
      <vt:lpstr>User Perenco {C1i} Download Internal MDR template</vt:lpstr>
      <vt:lpstr>User Perenco {D2i} Upload Internal MDR 1/4</vt:lpstr>
      <vt:lpstr>User Perenco {D2i} Upload Internal MDR 2/4</vt:lpstr>
      <vt:lpstr>User Perenco {D2i} Upload Internal MDR 3/4</vt:lpstr>
      <vt:lpstr>User Perenco {D2i} Upload Internal MDR 4/4</vt:lpstr>
    </vt:vector>
  </TitlesOfParts>
  <Manager/>
  <Company>Dreamsoft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Well Reference Site</dc:title>
  <dc:subject/>
  <dc:creator>Loïs BONNIER</dc:creator>
  <cp:keywords>Perenco Specifications Well Reference Site</cp:keywords>
  <cp:lastModifiedBy>Pairis</cp:lastModifiedBy>
  <cp:revision>471</cp:revision>
  <cp:lastPrinted>2001-12-19T16:08:20Z</cp:lastPrinted>
  <dcterms:created xsi:type="dcterms:W3CDTF">2007-04-18T11:58:00Z</dcterms:created>
  <dcterms:modified xsi:type="dcterms:W3CDTF">2010-02-25T08:58:20Z</dcterms:modified>
  <cp:category>Transparents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rePresentation">
    <vt:lpwstr>Well Reference Site</vt:lpwstr>
  </property>
  <property fmtid="{D5CDD505-2E9C-101B-9397-08002B2CF9AE}" pid="3" name="ssTitrePresentation">
    <vt:lpwstr>Specifications</vt:lpwstr>
  </property>
  <property fmtid="{D5CDD505-2E9C-101B-9397-08002B2CF9AE}" pid="4" name="Redacteur">
    <vt:lpwstr>Loïs BONNIER</vt:lpwstr>
  </property>
  <property fmtid="{D5CDD505-2E9C-101B-9397-08002B2CF9AE}" pid="5" name="Client">
    <vt:lpwstr>Perenco</vt:lpwstr>
  </property>
  <property fmtid="{D5CDD505-2E9C-101B-9397-08002B2CF9AE}" pid="6" name="ClientBDP">
    <vt:lpwstr>Perenco</vt:lpwstr>
  </property>
  <property fmtid="{D5CDD505-2E9C-101B-9397-08002B2CF9AE}" pid="7" name="TitrePresentationBDP">
    <vt:lpwstr>Well Reference Site</vt:lpwstr>
  </property>
  <property fmtid="{D5CDD505-2E9C-101B-9397-08002B2CF9AE}" pid="8" name="ssTitrePresentationBDP">
    <vt:lpwstr>Specifications</vt:lpwstr>
  </property>
  <property fmtid="{D5CDD505-2E9C-101B-9397-08002B2CF9AE}" pid="9" name="Logo">
    <vt:lpwstr>AGF.png</vt:lpwstr>
  </property>
  <property fmtid="{D5CDD505-2E9C-101B-9397-08002B2CF9AE}" pid="10" name="Date">
    <vt:lpwstr>02/09/2008</vt:lpwstr>
  </property>
  <property fmtid="{D5CDD505-2E9C-101B-9397-08002B2CF9AE}" pid="11" name="Initiales">
    <vt:lpwstr>LBN</vt:lpwstr>
  </property>
  <property fmtid="{D5CDD505-2E9C-101B-9397-08002B2CF9AE}" pid="12" name="VersionNormeDoc">
    <vt:lpwstr>8.0.3</vt:lpwstr>
  </property>
  <property fmtid="{D5CDD505-2E9C-101B-9397-08002B2CF9AE}" pid="13" name="NoChrono">
    <vt:lpwstr/>
  </property>
  <property fmtid="{D5CDD505-2E9C-101B-9397-08002B2CF9AE}" pid="14" name="TypeDoc">
    <vt:lpwstr>T</vt:lpwstr>
  </property>
  <property fmtid="{D5CDD505-2E9C-101B-9397-08002B2CF9AE}" pid="15" name="Nom">
    <vt:lpwstr>Loïs BONNIER</vt:lpwstr>
  </property>
  <property fmtid="{D5CDD505-2E9C-101B-9397-08002B2CF9AE}" pid="16" name="Fonction">
    <vt:lpwstr>Consultant</vt:lpwstr>
  </property>
  <property fmtid="{D5CDD505-2E9C-101B-9397-08002B2CF9AE}" pid="17" name="Telephone">
    <vt:lpwstr>+33 (0) 1 49 03 22 95</vt:lpwstr>
  </property>
  <property fmtid="{D5CDD505-2E9C-101B-9397-08002B2CF9AE}" pid="18" name="Fax">
    <vt:lpwstr/>
  </property>
  <property fmtid="{D5CDD505-2E9C-101B-9397-08002B2CF9AE}" pid="19" name="Portable">
    <vt:lpwstr/>
  </property>
  <property fmtid="{D5CDD505-2E9C-101B-9397-08002B2CF9AE}" pid="20" name="Mail">
    <vt:lpwstr>lois.bonnier@dreamsoft.fr</vt:lpwstr>
  </property>
  <property fmtid="{D5CDD505-2E9C-101B-9397-08002B2CF9AE}" pid="21" name="afficherPropriete">
    <vt:bool>false</vt:bool>
  </property>
</Properties>
</file>